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Lst>
  <p:notesMasterIdLst>
    <p:notesMasterId r:id="rId32"/>
  </p:notesMasterIdLst>
  <p:handoutMasterIdLst>
    <p:handoutMasterId r:id="rId33"/>
  </p:handoutMasterIdLst>
  <p:sldIdLst>
    <p:sldId id="256" r:id="rId3"/>
    <p:sldId id="258" r:id="rId4"/>
    <p:sldId id="259" r:id="rId5"/>
    <p:sldId id="261" r:id="rId6"/>
    <p:sldId id="292" r:id="rId7"/>
    <p:sldId id="293" r:id="rId8"/>
    <p:sldId id="291" r:id="rId9"/>
    <p:sldId id="294" r:id="rId10"/>
    <p:sldId id="264" r:id="rId11"/>
    <p:sldId id="295" r:id="rId12"/>
    <p:sldId id="273" r:id="rId13"/>
    <p:sldId id="285" r:id="rId14"/>
    <p:sldId id="274" r:id="rId15"/>
    <p:sldId id="284" r:id="rId16"/>
    <p:sldId id="262" r:id="rId17"/>
    <p:sldId id="296" r:id="rId18"/>
    <p:sldId id="263" r:id="rId19"/>
    <p:sldId id="281" r:id="rId20"/>
    <p:sldId id="297" r:id="rId21"/>
    <p:sldId id="270" r:id="rId22"/>
    <p:sldId id="266" r:id="rId23"/>
    <p:sldId id="298" r:id="rId24"/>
    <p:sldId id="267" r:id="rId25"/>
    <p:sldId id="275" r:id="rId26"/>
    <p:sldId id="299" r:id="rId27"/>
    <p:sldId id="282" r:id="rId28"/>
    <p:sldId id="283" r:id="rId29"/>
    <p:sldId id="280" r:id="rId30"/>
    <p:sldId id="27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88262" autoAdjust="0"/>
  </p:normalViewPr>
  <p:slideViewPr>
    <p:cSldViewPr snapToGrid="0" snapToObjects="1">
      <p:cViewPr varScale="1">
        <p:scale>
          <a:sx n="113" d="100"/>
          <a:sy n="113" d="100"/>
        </p:scale>
        <p:origin x="258"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dirty="0"/>
              <a:t>AVAILABLE FUNDING</a:t>
            </a:r>
          </a:p>
        </c:rich>
      </c:tx>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2635223020181123E-2"/>
          <c:y val="0.17335564833477299"/>
          <c:w val="0.84010660359037792"/>
          <c:h val="0.71871460792782416"/>
        </c:manualLayout>
      </c:layout>
      <c:pie3DChart>
        <c:varyColors val="1"/>
        <c:ser>
          <c:idx val="0"/>
          <c:order val="0"/>
          <c:tx>
            <c:strRef>
              <c:f>Sheet1!$B$1</c:f>
              <c:strCache>
                <c:ptCount val="1"/>
                <c:pt idx="0">
                  <c:v>AVAILABLE FUNDING</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8.9892953060575723E-2"/>
                  <c:y val="-1.7849841635473655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r>
                      <a:rPr lang="en-US" dirty="0" smtClean="0"/>
                      <a:t>SSBG</a:t>
                    </a:r>
                    <a:r>
                      <a:rPr lang="en-US" baseline="0" dirty="0" smtClean="0"/>
                      <a:t>, 100,000 </a:t>
                    </a:r>
                    <a:endParaRPr lang="en-US" dirty="0"/>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ext>
              </c:extLst>
            </c:dLbl>
            <c:dLbl>
              <c:idx val="1"/>
              <c:layout>
                <c:manualLayout>
                  <c:x val="0.11918908337272467"/>
                  <c:y val="9.0985699203378442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fld id="{3FA9D59F-EE75-4597-8888-27109D1FE8A4}" type="CATEGORYNAME">
                      <a:rPr lang="en-US"/>
                      <a:pPr>
                        <a:defRPr sz="1600">
                          <a:solidFill>
                            <a:schemeClr val="accent1"/>
                          </a:solidFill>
                        </a:defRPr>
                      </a:pPr>
                      <a:t>[CATEGORY NAME]</a:t>
                    </a:fld>
                    <a:r>
                      <a:rPr lang="en-US" baseline="0" dirty="0"/>
                      <a:t>
</a:t>
                    </a:r>
                    <a:r>
                      <a:rPr lang="en-US" baseline="0" dirty="0" smtClean="0"/>
                      <a:t>135,000</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2"/>
              <c:layout>
                <c:manualLayout>
                  <c:x val="0"/>
                  <c:y val="3.5691645071503984E-2"/>
                </c:manualLayout>
              </c:layout>
              <c:tx>
                <c:rich>
                  <a:bodyPr rot="0" spcFirstLastPara="1" vertOverflow="ellipsis" vert="horz" wrap="square" lIns="38100" tIns="19050" rIns="38100" bIns="19050" anchor="ctr" anchorCtr="1">
                    <a:noAutofit/>
                  </a:bodyPr>
                  <a:lstStyle/>
                  <a:p>
                    <a:pPr>
                      <a:defRPr sz="1600" b="1" i="0" u="none" strike="noStrike" kern="1200" spc="0" baseline="0">
                        <a:solidFill>
                          <a:schemeClr val="accent1"/>
                        </a:solidFill>
                        <a:latin typeface="+mn-lt"/>
                        <a:ea typeface="+mn-ea"/>
                        <a:cs typeface="+mn-cs"/>
                      </a:defRPr>
                    </a:pPr>
                    <a:fld id="{2C4C9D9A-2853-49A2-A58A-5B561E03323C}" type="CATEGORYNAME">
                      <a:rPr lang="en-US" smtClean="0"/>
                      <a:pPr>
                        <a:defRPr sz="1600">
                          <a:solidFill>
                            <a:schemeClr val="accent1"/>
                          </a:solidFill>
                        </a:defRPr>
                      </a:pPr>
                      <a:t>[CATEGORY NAME]</a:t>
                    </a:fld>
                    <a:r>
                      <a:rPr lang="en-US" baseline="0" dirty="0" smtClean="0"/>
                      <a:t>, $765,000 </a:t>
                    </a:r>
                  </a:p>
                </c:rich>
              </c:tx>
              <c:numFmt formatCode="General" sourceLinked="0"/>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302575483297293"/>
                      <c:h val="0.2817132162395623"/>
                    </c:manualLayout>
                  </c15:layout>
                  <c15:dlblFieldTable/>
                  <c15:showDataLabelsRange val="0"/>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SSBG</c:v>
                </c:pt>
                <c:pt idx="1">
                  <c:v>CDBG Public Services</c:v>
                </c:pt>
                <c:pt idx="2">
                  <c:v>CDBG Public Facilities/Infrastructure, Home Rehab</c:v>
                </c:pt>
              </c:strCache>
            </c:strRef>
          </c:cat>
          <c:val>
            <c:numRef>
              <c:f>Sheet1!$B$2:$B$4</c:f>
              <c:numCache>
                <c:formatCode>"$"#,##0_);[Red]\("$"#,##0\)</c:formatCode>
                <c:ptCount val="3"/>
                <c:pt idx="0" formatCode="&quot;$&quot;#,##0">
                  <c:v>100000</c:v>
                </c:pt>
                <c:pt idx="1">
                  <c:v>135000</c:v>
                </c:pt>
                <c:pt idx="2">
                  <c:v>1168569</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7F6886D4-90CA-F741-BCEB-89B24F6C63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A6929FD6-EAE9-2C40-8FB4-E15D621FFB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321A97-5788-EE48-B6A6-706A67545503}" type="datetimeFigureOut">
              <a:rPr lang="en-US" smtClean="0"/>
              <a:t>11/28/2023</a:t>
            </a:fld>
            <a:endParaRPr lang="en-US"/>
          </a:p>
        </p:txBody>
      </p:sp>
      <p:sp>
        <p:nvSpPr>
          <p:cNvPr id="4" name="Footer Placeholder 3">
            <a:extLst>
              <a:ext uri="{FF2B5EF4-FFF2-40B4-BE49-F238E27FC236}">
                <a16:creationId xmlns="" xmlns:a16="http://schemas.microsoft.com/office/drawing/2014/main" id="{11B652B0-BCC1-CA40-B1AB-498C16AD7F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C577637D-C332-DA44-B2AC-C04B084F09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D6AF7C-A1A0-6843-A6F7-C2D5F8F5B33B}" type="slidenum">
              <a:rPr lang="en-US" smtClean="0"/>
              <a:t>‹#›</a:t>
            </a:fld>
            <a:endParaRPr lang="en-US"/>
          </a:p>
        </p:txBody>
      </p:sp>
    </p:spTree>
    <p:extLst>
      <p:ext uri="{BB962C8B-B14F-4D97-AF65-F5344CB8AC3E}">
        <p14:creationId xmlns:p14="http://schemas.microsoft.com/office/powerpoint/2010/main" val="5023917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327BAB-F39D-D744-B8D6-53CEA9BA33CF}"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2369E6-2F1F-FD4F-8933-D3D475D84BFE}" type="slidenum">
              <a:rPr lang="en-US" smtClean="0"/>
              <a:t>‹#›</a:t>
            </a:fld>
            <a:endParaRPr lang="en-US"/>
          </a:p>
        </p:txBody>
      </p:sp>
    </p:spTree>
    <p:extLst>
      <p:ext uri="{BB962C8B-B14F-4D97-AF65-F5344CB8AC3E}">
        <p14:creationId xmlns:p14="http://schemas.microsoft.com/office/powerpoint/2010/main" val="13269908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369E6-2F1F-FD4F-8933-D3D475D84BFE}" type="slidenum">
              <a:rPr lang="en-US" smtClean="0"/>
              <a:t>1</a:t>
            </a:fld>
            <a:endParaRPr lang="en-US"/>
          </a:p>
        </p:txBody>
      </p:sp>
    </p:spTree>
    <p:extLst>
      <p:ext uri="{BB962C8B-B14F-4D97-AF65-F5344CB8AC3E}">
        <p14:creationId xmlns:p14="http://schemas.microsoft.com/office/powerpoint/2010/main" val="2711728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Low-Moderate Income Area benefit projects there is two ways to determine eligibility.</a:t>
            </a:r>
          </a:p>
          <a:p>
            <a:pPr marL="228600" indent="-228600">
              <a:buAutoNum type="arabicPeriod"/>
            </a:pPr>
            <a:r>
              <a:rPr lang="en-US" baseline="0" dirty="0" smtClean="0"/>
              <a:t>You can use HUD’s online mapping tool to see if the project is in a census block group that has been identified as having more that 47% of the residents as low-income</a:t>
            </a:r>
          </a:p>
          <a:p>
            <a:pPr marL="228600" indent="-228600">
              <a:buAutoNum type="arabicPeriod"/>
            </a:pPr>
            <a:r>
              <a:rPr lang="en-US" baseline="0" dirty="0" smtClean="0"/>
              <a:t>Or, if there is a very specific area, say constructing a sidewalk around a mobile home park, so the residents benefiting are very specific and not the entire census block group, you can survey all the residents who will benefit from the project to show that at least 47% are low-moderate income.</a:t>
            </a:r>
          </a:p>
          <a:p>
            <a:pPr marL="0" indent="0">
              <a:buNone/>
            </a:pPr>
            <a:endParaRPr lang="en-US" baseline="0" dirty="0"/>
          </a:p>
          <a:p>
            <a:pPr marL="0" indent="0">
              <a:buNone/>
            </a:pPr>
            <a:r>
              <a:rPr lang="en-US" baseline="0" dirty="0" smtClean="0"/>
              <a:t>For Low-Moderate Income Clientele Activities there are also two ways to determine eligibility.</a:t>
            </a:r>
          </a:p>
          <a:p>
            <a:pPr marL="228600" indent="-228600">
              <a:buAutoNum type="arabicPeriod"/>
            </a:pPr>
            <a:r>
              <a:rPr lang="en-US" baseline="0" dirty="0" smtClean="0"/>
              <a:t>The activity can be one that serves clients who are presumed to be low-income.  For example a homeless shelter, domestic violence shelter, food bank, senior center, etc.</a:t>
            </a:r>
          </a:p>
          <a:p>
            <a:pPr marL="228600" indent="-228600">
              <a:buAutoNum type="arabicPeriod"/>
            </a:pPr>
            <a:r>
              <a:rPr lang="en-US" baseline="0" dirty="0" smtClean="0"/>
              <a:t>The activity can income verify clients receiving services.  Income verification is always best done by requiring a tax return or two months paystubs and must be done when providing direct financial benefit (e.g. grants/loans to purchase a home), but CDBG regulations do allow self certification of income.  If determined though that clients were not low income you will get a finding and maybe be disqualified from future participation. </a:t>
            </a:r>
          </a:p>
        </p:txBody>
      </p:sp>
      <p:sp>
        <p:nvSpPr>
          <p:cNvPr id="4" name="Slide Number Placeholder 3"/>
          <p:cNvSpPr>
            <a:spLocks noGrp="1"/>
          </p:cNvSpPr>
          <p:nvPr>
            <p:ph type="sldNum" sz="quarter" idx="10"/>
          </p:nvPr>
        </p:nvSpPr>
        <p:spPr/>
        <p:txBody>
          <a:bodyPr/>
          <a:lstStyle/>
          <a:p>
            <a:fld id="{A92369E6-2F1F-FD4F-8933-D3D475D84BFE}" type="slidenum">
              <a:rPr lang="en-US" smtClean="0"/>
              <a:t>12</a:t>
            </a:fld>
            <a:endParaRPr lang="en-US"/>
          </a:p>
        </p:txBody>
      </p:sp>
    </p:spTree>
    <p:extLst>
      <p:ext uri="{BB962C8B-B14F-4D97-AF65-F5344CB8AC3E}">
        <p14:creationId xmlns:p14="http://schemas.microsoft.com/office/powerpoint/2010/main" val="3901856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2369E6-2F1F-FD4F-8933-D3D475D84BFE}" type="slidenum">
              <a:rPr lang="en-US" smtClean="0"/>
              <a:t>13</a:t>
            </a:fld>
            <a:endParaRPr lang="en-US"/>
          </a:p>
        </p:txBody>
      </p:sp>
    </p:spTree>
    <p:extLst>
      <p:ext uri="{BB962C8B-B14F-4D97-AF65-F5344CB8AC3E}">
        <p14:creationId xmlns:p14="http://schemas.microsoft.com/office/powerpoint/2010/main" val="2039420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HUD</a:t>
            </a:r>
            <a:r>
              <a:rPr lang="en-US" baseline="0" dirty="0" smtClean="0"/>
              <a:t> has Matrix Codes used to determine the eligibility of every activity that gets funded.  Your project must align with a Matrix Code and fit within the County Consolidated Plan activities (e.g. Housing, Infrastructure/Public Facilities, or Public Services)</a:t>
            </a:r>
          </a:p>
          <a:p>
            <a:r>
              <a:rPr lang="en-US" baseline="0" dirty="0" smtClean="0"/>
              <a:t>Will be available in Neighborly.</a:t>
            </a:r>
            <a:endParaRPr lang="en-US" dirty="0"/>
          </a:p>
        </p:txBody>
      </p:sp>
      <p:sp>
        <p:nvSpPr>
          <p:cNvPr id="4" name="Slide Number Placeholder 3"/>
          <p:cNvSpPr>
            <a:spLocks noGrp="1"/>
          </p:cNvSpPr>
          <p:nvPr>
            <p:ph type="sldNum" sz="quarter" idx="10"/>
          </p:nvPr>
        </p:nvSpPr>
        <p:spPr/>
        <p:txBody>
          <a:bodyPr/>
          <a:lstStyle/>
          <a:p>
            <a:fld id="{A92369E6-2F1F-FD4F-8933-D3D475D84BFE}" type="slidenum">
              <a:rPr lang="en-US" smtClean="0"/>
              <a:t>14</a:t>
            </a:fld>
            <a:endParaRPr lang="en-US"/>
          </a:p>
        </p:txBody>
      </p:sp>
    </p:spTree>
    <p:extLst>
      <p:ext uri="{BB962C8B-B14F-4D97-AF65-F5344CB8AC3E}">
        <p14:creationId xmlns:p14="http://schemas.microsoft.com/office/powerpoint/2010/main" val="3165409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2369E6-2F1F-FD4F-8933-D3D475D84BFE}" type="slidenum">
              <a:rPr lang="en-US" smtClean="0"/>
              <a:t>16</a:t>
            </a:fld>
            <a:endParaRPr lang="en-US"/>
          </a:p>
        </p:txBody>
      </p:sp>
    </p:spTree>
    <p:extLst>
      <p:ext uri="{BB962C8B-B14F-4D97-AF65-F5344CB8AC3E}">
        <p14:creationId xmlns:p14="http://schemas.microsoft.com/office/powerpoint/2010/main" val="1179770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County is required to report project progress outcome on a quarterly basis.  Reporting is due</a:t>
            </a:r>
            <a:r>
              <a:rPr lang="en-US" baseline="0" dirty="0" smtClean="0"/>
              <a:t> within 15 days after a quarter ends.</a:t>
            </a:r>
            <a:endParaRPr lang="en-US" dirty="0"/>
          </a:p>
        </p:txBody>
      </p:sp>
      <p:sp>
        <p:nvSpPr>
          <p:cNvPr id="4" name="Slide Number Placeholder 3"/>
          <p:cNvSpPr>
            <a:spLocks noGrp="1"/>
          </p:cNvSpPr>
          <p:nvPr>
            <p:ph type="sldNum" sz="quarter" idx="10"/>
          </p:nvPr>
        </p:nvSpPr>
        <p:spPr/>
        <p:txBody>
          <a:bodyPr/>
          <a:lstStyle/>
          <a:p>
            <a:fld id="{A92369E6-2F1F-FD4F-8933-D3D475D84BFE}" type="slidenum">
              <a:rPr lang="en-US" smtClean="0"/>
              <a:t>18</a:t>
            </a:fld>
            <a:endParaRPr lang="en-US"/>
          </a:p>
        </p:txBody>
      </p:sp>
    </p:spTree>
    <p:extLst>
      <p:ext uri="{BB962C8B-B14F-4D97-AF65-F5344CB8AC3E}">
        <p14:creationId xmlns:p14="http://schemas.microsoft.com/office/powerpoint/2010/main" val="1002776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2369E6-2F1F-FD4F-8933-D3D475D84BFE}" type="slidenum">
              <a:rPr lang="en-US" smtClean="0"/>
              <a:t>19</a:t>
            </a:fld>
            <a:endParaRPr lang="en-US"/>
          </a:p>
        </p:txBody>
      </p:sp>
    </p:spTree>
    <p:extLst>
      <p:ext uri="{BB962C8B-B14F-4D97-AF65-F5344CB8AC3E}">
        <p14:creationId xmlns:p14="http://schemas.microsoft.com/office/powerpoint/2010/main" val="1198014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projects that are selected by our review committee much have an environmental review.  This is something that we at the County do and we initiate immediately after the project is selected so that the contracting process can begin.  Any project that requires a more extensive Environmental Assessment or a full environmental impact study will be evaluated on a case-by-case basis because of the level of review and cost associated with doing these.</a:t>
            </a:r>
            <a:endParaRPr lang="en-US" dirty="0"/>
          </a:p>
        </p:txBody>
      </p:sp>
      <p:sp>
        <p:nvSpPr>
          <p:cNvPr id="4" name="Slide Number Placeholder 3"/>
          <p:cNvSpPr>
            <a:spLocks noGrp="1"/>
          </p:cNvSpPr>
          <p:nvPr>
            <p:ph type="sldNum" sz="quarter" idx="10"/>
          </p:nvPr>
        </p:nvSpPr>
        <p:spPr/>
        <p:txBody>
          <a:bodyPr/>
          <a:lstStyle/>
          <a:p>
            <a:fld id="{A92369E6-2F1F-FD4F-8933-D3D475D84BFE}" type="slidenum">
              <a:rPr lang="en-US" smtClean="0"/>
              <a:t>20</a:t>
            </a:fld>
            <a:endParaRPr lang="en-US"/>
          </a:p>
        </p:txBody>
      </p:sp>
    </p:spTree>
    <p:extLst>
      <p:ext uri="{BB962C8B-B14F-4D97-AF65-F5344CB8AC3E}">
        <p14:creationId xmlns:p14="http://schemas.microsoft.com/office/powerpoint/2010/main" val="3723064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entities accepting federal funds</a:t>
            </a:r>
            <a:r>
              <a:rPr lang="en-US" baseline="0" dirty="0" smtClean="0"/>
              <a:t> are subject to the audit requirements under 2 CFR 200; for 2022 the County will require that organizations have a federal funds policy</a:t>
            </a:r>
            <a:endParaRPr lang="en-US" dirty="0"/>
          </a:p>
        </p:txBody>
      </p:sp>
      <p:sp>
        <p:nvSpPr>
          <p:cNvPr id="4" name="Slide Number Placeholder 3"/>
          <p:cNvSpPr>
            <a:spLocks noGrp="1"/>
          </p:cNvSpPr>
          <p:nvPr>
            <p:ph type="sldNum" sz="quarter" idx="10"/>
          </p:nvPr>
        </p:nvSpPr>
        <p:spPr/>
        <p:txBody>
          <a:bodyPr/>
          <a:lstStyle/>
          <a:p>
            <a:fld id="{A92369E6-2F1F-FD4F-8933-D3D475D84BFE}" type="slidenum">
              <a:rPr lang="en-US" smtClean="0"/>
              <a:t>21</a:t>
            </a:fld>
            <a:endParaRPr lang="en-US"/>
          </a:p>
        </p:txBody>
      </p:sp>
    </p:spTree>
    <p:extLst>
      <p:ext uri="{BB962C8B-B14F-4D97-AF65-F5344CB8AC3E}">
        <p14:creationId xmlns:p14="http://schemas.microsoft.com/office/powerpoint/2010/main" val="3549312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2369E6-2F1F-FD4F-8933-D3D475D84BFE}" type="slidenum">
              <a:rPr lang="en-US" smtClean="0"/>
              <a:t>22</a:t>
            </a:fld>
            <a:endParaRPr lang="en-US"/>
          </a:p>
        </p:txBody>
      </p:sp>
    </p:spTree>
    <p:extLst>
      <p:ext uri="{BB962C8B-B14F-4D97-AF65-F5344CB8AC3E}">
        <p14:creationId xmlns:p14="http://schemas.microsoft.com/office/powerpoint/2010/main" val="3267918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construction projects (except single family home rehab projects under 8 units) are required to comply with Federal Labor Regulations.</a:t>
            </a:r>
          </a:p>
          <a:p>
            <a:endParaRPr lang="en-US" baseline="0" dirty="0" smtClean="0"/>
          </a:p>
          <a:p>
            <a:r>
              <a:rPr lang="en-US" baseline="0" dirty="0" smtClean="0"/>
              <a:t>This includes Davis-Bacon Act which requires that all laborers are paid prevailing wages and fringe benefits.  County will provide a wage determination for the labor classification(s) for your project.</a:t>
            </a:r>
          </a:p>
          <a:p>
            <a:r>
              <a:rPr lang="en-US" baseline="0" dirty="0" smtClean="0"/>
              <a:t>Additionally, the Contract Work Hours and Safety Standard Act require that any construction project over $100,000 must pay workers time and a half for hours worked over 40.</a:t>
            </a:r>
          </a:p>
          <a:p>
            <a:endParaRPr lang="en-US" baseline="0" dirty="0" smtClean="0"/>
          </a:p>
          <a:p>
            <a:r>
              <a:rPr lang="en-US" baseline="0" dirty="0" smtClean="0"/>
              <a:t>The County has developed a checklist that outlines all of the labor standards documentation and requirements for construction projects.  This includes public requests for proposals published in the standard examiner with required section 3 language, bid tabulations and low bid selection, pre-construction meetings that the County must attend, and so on.  It is critical that you follow and complete all of the items on this checklist and provide that documentation to the County when requesting final reimbursement for the project.</a:t>
            </a:r>
            <a:endParaRPr lang="en-US" dirty="0"/>
          </a:p>
        </p:txBody>
      </p:sp>
      <p:sp>
        <p:nvSpPr>
          <p:cNvPr id="4" name="Slide Number Placeholder 3"/>
          <p:cNvSpPr>
            <a:spLocks noGrp="1"/>
          </p:cNvSpPr>
          <p:nvPr>
            <p:ph type="sldNum" sz="quarter" idx="10"/>
          </p:nvPr>
        </p:nvSpPr>
        <p:spPr/>
        <p:txBody>
          <a:bodyPr/>
          <a:lstStyle/>
          <a:p>
            <a:fld id="{A92369E6-2F1F-FD4F-8933-D3D475D84BFE}" type="slidenum">
              <a:rPr lang="en-US" smtClean="0"/>
              <a:t>23</a:t>
            </a:fld>
            <a:endParaRPr lang="en-US"/>
          </a:p>
        </p:txBody>
      </p:sp>
    </p:spTree>
    <p:extLst>
      <p:ext uri="{BB962C8B-B14F-4D97-AF65-F5344CB8AC3E}">
        <p14:creationId xmlns:p14="http://schemas.microsoft.com/office/powerpoint/2010/main" val="273535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Federal Formula Grant</a:t>
            </a:r>
          </a:p>
          <a:p>
            <a:r>
              <a:rPr lang="en-US" dirty="0" smtClean="0"/>
              <a:t>Each year Davis County gets an allotment,</a:t>
            </a:r>
            <a:r>
              <a:rPr lang="en-US" baseline="0" dirty="0" smtClean="0"/>
              <a:t> but won’t in 2023.  Discuss why and plan.</a:t>
            </a:r>
            <a:endParaRPr lang="en-US" dirty="0"/>
          </a:p>
        </p:txBody>
      </p:sp>
      <p:sp>
        <p:nvSpPr>
          <p:cNvPr id="4" name="Slide Number Placeholder 3"/>
          <p:cNvSpPr>
            <a:spLocks noGrp="1"/>
          </p:cNvSpPr>
          <p:nvPr>
            <p:ph type="sldNum" sz="quarter" idx="10"/>
          </p:nvPr>
        </p:nvSpPr>
        <p:spPr/>
        <p:txBody>
          <a:bodyPr/>
          <a:lstStyle/>
          <a:p>
            <a:fld id="{A92369E6-2F1F-FD4F-8933-D3D475D84BFE}" type="slidenum">
              <a:rPr lang="en-US" smtClean="0"/>
              <a:t>4</a:t>
            </a:fld>
            <a:endParaRPr lang="en-US"/>
          </a:p>
        </p:txBody>
      </p:sp>
    </p:spTree>
    <p:extLst>
      <p:ext uri="{BB962C8B-B14F-4D97-AF65-F5344CB8AC3E}">
        <p14:creationId xmlns:p14="http://schemas.microsoft.com/office/powerpoint/2010/main" val="663304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property acquisition</a:t>
            </a:r>
            <a:r>
              <a:rPr lang="en-US" baseline="0" dirty="0" smtClean="0"/>
              <a:t> falls into the URA. </a:t>
            </a:r>
            <a:endParaRPr lang="en-US" dirty="0"/>
          </a:p>
        </p:txBody>
      </p:sp>
      <p:sp>
        <p:nvSpPr>
          <p:cNvPr id="4" name="Slide Number Placeholder 3"/>
          <p:cNvSpPr>
            <a:spLocks noGrp="1"/>
          </p:cNvSpPr>
          <p:nvPr>
            <p:ph type="sldNum" sz="quarter" idx="10"/>
          </p:nvPr>
        </p:nvSpPr>
        <p:spPr/>
        <p:txBody>
          <a:bodyPr/>
          <a:lstStyle/>
          <a:p>
            <a:fld id="{A92369E6-2F1F-FD4F-8933-D3D475D84BFE}" type="slidenum">
              <a:rPr lang="en-US" smtClean="0"/>
              <a:t>24</a:t>
            </a:fld>
            <a:endParaRPr lang="en-US"/>
          </a:p>
        </p:txBody>
      </p:sp>
    </p:spTree>
    <p:extLst>
      <p:ext uri="{BB962C8B-B14F-4D97-AF65-F5344CB8AC3E}">
        <p14:creationId xmlns:p14="http://schemas.microsoft.com/office/powerpoint/2010/main" val="2520462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property acquisition</a:t>
            </a:r>
            <a:r>
              <a:rPr lang="en-US" baseline="0" dirty="0" smtClean="0"/>
              <a:t> falls into the URA. </a:t>
            </a:r>
            <a:endParaRPr lang="en-US" dirty="0"/>
          </a:p>
        </p:txBody>
      </p:sp>
      <p:sp>
        <p:nvSpPr>
          <p:cNvPr id="4" name="Slide Number Placeholder 3"/>
          <p:cNvSpPr>
            <a:spLocks noGrp="1"/>
          </p:cNvSpPr>
          <p:nvPr>
            <p:ph type="sldNum" sz="quarter" idx="10"/>
          </p:nvPr>
        </p:nvSpPr>
        <p:spPr/>
        <p:txBody>
          <a:bodyPr/>
          <a:lstStyle/>
          <a:p>
            <a:fld id="{A92369E6-2F1F-FD4F-8933-D3D475D84BFE}" type="slidenum">
              <a:rPr lang="en-US" smtClean="0"/>
              <a:t>25</a:t>
            </a:fld>
            <a:endParaRPr lang="en-US"/>
          </a:p>
        </p:txBody>
      </p:sp>
    </p:spTree>
    <p:extLst>
      <p:ext uri="{BB962C8B-B14F-4D97-AF65-F5344CB8AC3E}">
        <p14:creationId xmlns:p14="http://schemas.microsoft.com/office/powerpoint/2010/main" val="2403712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2369E6-2F1F-FD4F-8933-D3D475D84BFE}" type="slidenum">
              <a:rPr lang="en-US" smtClean="0"/>
              <a:t>26</a:t>
            </a:fld>
            <a:endParaRPr lang="en-US"/>
          </a:p>
        </p:txBody>
      </p:sp>
    </p:spTree>
    <p:extLst>
      <p:ext uri="{BB962C8B-B14F-4D97-AF65-F5344CB8AC3E}">
        <p14:creationId xmlns:p14="http://schemas.microsoft.com/office/powerpoint/2010/main" val="1060732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2369E6-2F1F-FD4F-8933-D3D475D84BFE}" type="slidenum">
              <a:rPr lang="en-US" smtClean="0"/>
              <a:t>27</a:t>
            </a:fld>
            <a:endParaRPr lang="en-US"/>
          </a:p>
        </p:txBody>
      </p:sp>
    </p:spTree>
    <p:extLst>
      <p:ext uri="{BB962C8B-B14F-4D97-AF65-F5344CB8AC3E}">
        <p14:creationId xmlns:p14="http://schemas.microsoft.com/office/powerpoint/2010/main" val="3684272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2369E6-2F1F-FD4F-8933-D3D475D84BFE}" type="slidenum">
              <a:rPr lang="en-US" smtClean="0"/>
              <a:t>28</a:t>
            </a:fld>
            <a:endParaRPr lang="en-US"/>
          </a:p>
        </p:txBody>
      </p:sp>
    </p:spTree>
    <p:extLst>
      <p:ext uri="{BB962C8B-B14F-4D97-AF65-F5344CB8AC3E}">
        <p14:creationId xmlns:p14="http://schemas.microsoft.com/office/powerpoint/2010/main" val="3017845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7166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9653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Must develop</a:t>
            </a:r>
            <a:r>
              <a:rPr lang="en-US" baseline="0" dirty="0" smtClean="0"/>
              <a:t> plan every 5 years to set community priorities</a:t>
            </a:r>
          </a:p>
          <a:p>
            <a:r>
              <a:rPr lang="en-US" baseline="0" dirty="0" smtClean="0"/>
              <a:t>Estimate the amount of money over 5 years we’ll invest in each priority</a:t>
            </a:r>
            <a:endParaRPr lang="en-US" dirty="0"/>
          </a:p>
        </p:txBody>
      </p:sp>
      <p:sp>
        <p:nvSpPr>
          <p:cNvPr id="4" name="Slide Number Placeholder 3"/>
          <p:cNvSpPr>
            <a:spLocks noGrp="1"/>
          </p:cNvSpPr>
          <p:nvPr>
            <p:ph type="sldNum" sz="quarter" idx="10"/>
          </p:nvPr>
        </p:nvSpPr>
        <p:spPr/>
        <p:txBody>
          <a:bodyPr/>
          <a:lstStyle/>
          <a:p>
            <a:fld id="{A92369E6-2F1F-FD4F-8933-D3D475D84BFE}" type="slidenum">
              <a:rPr lang="en-US" smtClean="0"/>
              <a:t>7</a:t>
            </a:fld>
            <a:endParaRPr lang="en-US"/>
          </a:p>
        </p:txBody>
      </p:sp>
    </p:spTree>
    <p:extLst>
      <p:ext uri="{BB962C8B-B14F-4D97-AF65-F5344CB8AC3E}">
        <p14:creationId xmlns:p14="http://schemas.microsoft.com/office/powerpoint/2010/main" val="81256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County does</a:t>
            </a:r>
            <a:r>
              <a:rPr lang="en-US" baseline="0" dirty="0" smtClean="0"/>
              <a:t> an assessment of impediments to fair housing as part of </a:t>
            </a:r>
            <a:r>
              <a:rPr lang="en-US" baseline="0" dirty="0" err="1" smtClean="0"/>
              <a:t>ConPlan</a:t>
            </a:r>
            <a:r>
              <a:rPr lang="en-US" baseline="0" dirty="0" smtClean="0"/>
              <a:t>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1</a:t>
            </a:r>
            <a:r>
              <a:rPr lang="en-US" baseline="30000" dirty="0" smtClean="0"/>
              <a:t>st</a:t>
            </a:r>
            <a:r>
              <a:rPr lang="en-US" baseline="0" dirty="0" smtClean="0"/>
              <a:t> impediment is those with limited English </a:t>
            </a:r>
            <a:r>
              <a:rPr lang="en-US" sz="1200" baseline="0" dirty="0" smtClean="0">
                <a:cs typeface="Arial" panose="020B0604020202020204" pitchFamily="34" charset="0"/>
              </a:rPr>
              <a:t>p</a:t>
            </a:r>
            <a:r>
              <a:rPr lang="en-US" sz="1200" dirty="0" smtClean="0">
                <a:cs typeface="Arial" panose="020B0604020202020204" pitchFamily="34" charset="0"/>
              </a:rPr>
              <a:t>roficiency: Public</a:t>
            </a:r>
            <a:r>
              <a:rPr lang="en-US" sz="1200" baseline="0" dirty="0" smtClean="0">
                <a:cs typeface="Arial" panose="020B0604020202020204" pitchFamily="34" charset="0"/>
              </a:rPr>
              <a:t> notices related to CDBG are available in Spanish and residents can request a translator for public meetings/trainings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cs typeface="Arial" panose="020B0604020202020204" pitchFamily="34" charset="0"/>
              </a:rPr>
              <a:t>2</a:t>
            </a:r>
            <a:r>
              <a:rPr lang="en-US" sz="1200" baseline="30000" dirty="0" smtClean="0">
                <a:cs typeface="Arial" panose="020B0604020202020204" pitchFamily="34" charset="0"/>
              </a:rPr>
              <a:t>nd</a:t>
            </a:r>
            <a:r>
              <a:rPr lang="en-US" sz="1200" baseline="0" dirty="0" smtClean="0">
                <a:cs typeface="Arial" panose="020B0604020202020204" pitchFamily="34" charset="0"/>
              </a:rPr>
              <a:t> impediment is that most people lack familiarity with fair housing act: We’ve published our Analysis of Impediments to Fair Housing on County website which contains information about fair housing act and steps County is taking.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cs typeface="Arial" panose="020B0604020202020204" pitchFamily="34" charset="0"/>
              </a:rPr>
              <a:t>3</a:t>
            </a:r>
            <a:r>
              <a:rPr lang="en-US" sz="1200" baseline="30000" dirty="0" smtClean="0">
                <a:cs typeface="Arial" panose="020B0604020202020204" pitchFamily="34" charset="0"/>
              </a:rPr>
              <a:t>rd</a:t>
            </a:r>
            <a:r>
              <a:rPr lang="en-US" sz="1200" baseline="0" dirty="0" smtClean="0">
                <a:cs typeface="Arial" panose="020B0604020202020204" pitchFamily="34" charset="0"/>
              </a:rPr>
              <a:t> impediment is a lack of informational and outreach activities.  County has made some strides here, but is looking into other ways be can get information out to residents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cs typeface="Arial" panose="020B0604020202020204" pitchFamily="34" charset="0"/>
              </a:rPr>
              <a:t>4</a:t>
            </a:r>
            <a:r>
              <a:rPr lang="en-US" sz="1200" baseline="30000" dirty="0" smtClean="0">
                <a:cs typeface="Arial" panose="020B0604020202020204" pitchFamily="34" charset="0"/>
              </a:rPr>
              <a:t>th</a:t>
            </a:r>
            <a:r>
              <a:rPr lang="en-US" sz="1200" baseline="0" dirty="0" smtClean="0">
                <a:cs typeface="Arial" panose="020B0604020202020204" pitchFamily="34" charset="0"/>
              </a:rPr>
              <a:t> impediment is a lack of record maintenance of fair housing activities: County is documenting our efforts to address all impediments to fair housing.</a:t>
            </a:r>
            <a:endParaRPr lang="en-US" sz="1200" dirty="0" smtClean="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92369E6-2F1F-FD4F-8933-D3D475D84BFE}" type="slidenum">
              <a:rPr lang="en-US" smtClean="0"/>
              <a:t>8</a:t>
            </a:fld>
            <a:endParaRPr lang="en-US"/>
          </a:p>
        </p:txBody>
      </p:sp>
    </p:spTree>
    <p:extLst>
      <p:ext uri="{BB962C8B-B14F-4D97-AF65-F5344CB8AC3E}">
        <p14:creationId xmlns:p14="http://schemas.microsoft.com/office/powerpoint/2010/main" val="1091647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Organizations can be located</a:t>
            </a:r>
            <a:r>
              <a:rPr lang="en-US" baseline="0" dirty="0" smtClean="0"/>
              <a:t> in Layton and Clearfield if they serve the entire community.</a:t>
            </a:r>
            <a:endParaRPr lang="en-US" dirty="0"/>
          </a:p>
        </p:txBody>
      </p:sp>
      <p:sp>
        <p:nvSpPr>
          <p:cNvPr id="4" name="Slide Number Placeholder 3"/>
          <p:cNvSpPr>
            <a:spLocks noGrp="1"/>
          </p:cNvSpPr>
          <p:nvPr>
            <p:ph type="sldNum" sz="quarter" idx="10"/>
          </p:nvPr>
        </p:nvSpPr>
        <p:spPr/>
        <p:txBody>
          <a:bodyPr/>
          <a:lstStyle/>
          <a:p>
            <a:fld id="{A92369E6-2F1F-FD4F-8933-D3D475D84BFE}" type="slidenum">
              <a:rPr lang="en-US" smtClean="0"/>
              <a:t>9</a:t>
            </a:fld>
            <a:endParaRPr lang="en-US"/>
          </a:p>
        </p:txBody>
      </p:sp>
    </p:spTree>
    <p:extLst>
      <p:ext uri="{BB962C8B-B14F-4D97-AF65-F5344CB8AC3E}">
        <p14:creationId xmlns:p14="http://schemas.microsoft.com/office/powerpoint/2010/main" val="1271288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369E6-2F1F-FD4F-8933-D3D475D84BFE}" type="slidenum">
              <a:rPr lang="en-US" smtClean="0"/>
              <a:t>10</a:t>
            </a:fld>
            <a:endParaRPr lang="en-US"/>
          </a:p>
        </p:txBody>
      </p:sp>
    </p:spTree>
    <p:extLst>
      <p:ext uri="{BB962C8B-B14F-4D97-AF65-F5344CB8AC3E}">
        <p14:creationId xmlns:p14="http://schemas.microsoft.com/office/powerpoint/2010/main" val="3127323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Primary</a:t>
            </a:r>
            <a:r>
              <a:rPr lang="en-US" baseline="0" dirty="0" smtClean="0"/>
              <a:t> requirement is that any funded activity must meet a national objective.  The primary or principal objective to CDBG is to serve Low to Moderate Income Families.</a:t>
            </a:r>
          </a:p>
          <a:p>
            <a:r>
              <a:rPr lang="en-US" baseline="0" dirty="0" smtClean="0"/>
              <a:t>This includes projects that:</a:t>
            </a:r>
          </a:p>
          <a:p>
            <a:pPr marL="228600" indent="-228600">
              <a:buAutoNum type="arabicPeriod"/>
            </a:pPr>
            <a:r>
              <a:rPr lang="en-US" baseline="0" dirty="0" smtClean="0"/>
              <a:t>Provide a benefit to the residents of an area that is principally low-income, which in Davis County is 47% or more of the residents are low-income.</a:t>
            </a:r>
          </a:p>
          <a:p>
            <a:pPr marL="228600" indent="-228600">
              <a:buAutoNum type="arabicPeriod"/>
            </a:pPr>
            <a:r>
              <a:rPr lang="en-US" baseline="0" dirty="0" smtClean="0"/>
              <a:t>The activity must serve a clientele that is principally low income.  This means there must be documentation showing that at least 51% of the beneficiaries are low-income or the beneficiaries are “presumed low-income”</a:t>
            </a:r>
          </a:p>
          <a:p>
            <a:pPr marL="228600" indent="-228600">
              <a:buAutoNum type="arabicPeriod"/>
            </a:pPr>
            <a:r>
              <a:rPr lang="en-US" baseline="0" dirty="0" smtClean="0"/>
              <a:t>Housing projects for low-moderate income families.  This could be projects to construct affordable housing, home rehabilitation projects for homeowners who are low-income, or purchasing an existing structure to convert it to low-income housing.</a:t>
            </a:r>
          </a:p>
          <a:p>
            <a:pPr marL="0" indent="0">
              <a:buNone/>
            </a:pPr>
            <a:endParaRPr lang="en-US" baseline="0" dirty="0"/>
          </a:p>
          <a:p>
            <a:pPr marL="0" indent="0">
              <a:buNone/>
            </a:pPr>
            <a:r>
              <a:rPr lang="en-US" baseline="0" dirty="0" smtClean="0"/>
              <a:t>There are other national objectives that qualify, but these are the three that align with the </a:t>
            </a:r>
            <a:r>
              <a:rPr lang="en-US" baseline="0" dirty="0" err="1" smtClean="0"/>
              <a:t>prioirties</a:t>
            </a:r>
            <a:r>
              <a:rPr lang="en-US" baseline="0" dirty="0" smtClean="0"/>
              <a:t> outlined in the County’s Consolidated Plan.</a:t>
            </a:r>
          </a:p>
        </p:txBody>
      </p:sp>
      <p:sp>
        <p:nvSpPr>
          <p:cNvPr id="4" name="Slide Number Placeholder 3"/>
          <p:cNvSpPr>
            <a:spLocks noGrp="1"/>
          </p:cNvSpPr>
          <p:nvPr>
            <p:ph type="sldNum" sz="quarter" idx="10"/>
          </p:nvPr>
        </p:nvSpPr>
        <p:spPr/>
        <p:txBody>
          <a:bodyPr/>
          <a:lstStyle/>
          <a:p>
            <a:fld id="{A92369E6-2F1F-FD4F-8933-D3D475D84BFE}" type="slidenum">
              <a:rPr lang="en-US" smtClean="0"/>
              <a:t>11</a:t>
            </a:fld>
            <a:endParaRPr lang="en-US"/>
          </a:p>
        </p:txBody>
      </p:sp>
    </p:spTree>
    <p:extLst>
      <p:ext uri="{BB962C8B-B14F-4D97-AF65-F5344CB8AC3E}">
        <p14:creationId xmlns:p14="http://schemas.microsoft.com/office/powerpoint/2010/main" val="892690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626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wo Content">
  <p:cSld name="3_Two Content">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8"/>
          <p:cNvSpPr txBox="1">
            <a:spLocks noGrp="1"/>
          </p:cNvSpPr>
          <p:nvPr>
            <p:ph type="title"/>
          </p:nvPr>
        </p:nvSpPr>
        <p:spPr>
          <a:xfrm>
            <a:off x="341463" y="514770"/>
            <a:ext cx="6175075" cy="66141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Arial"/>
              <a:buNone/>
              <a:defRPr sz="30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8"/>
          <p:cNvSpPr txBox="1">
            <a:spLocks noGrp="1"/>
          </p:cNvSpPr>
          <p:nvPr>
            <p:ph type="body" idx="1"/>
          </p:nvPr>
        </p:nvSpPr>
        <p:spPr>
          <a:xfrm>
            <a:off x="608161" y="1760540"/>
            <a:ext cx="10975675" cy="355725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8"/>
          <p:cNvSpPr txBox="1">
            <a:spLocks noGrp="1"/>
          </p:cNvSpPr>
          <p:nvPr>
            <p:ph type="ftr" idx="11"/>
          </p:nvPr>
        </p:nvSpPr>
        <p:spPr>
          <a:xfrm>
            <a:off x="9900248" y="5849759"/>
            <a:ext cx="168358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FFFFFF"/>
              </a:solidFill>
            </a:endParaRPr>
          </a:p>
        </p:txBody>
      </p:sp>
      <p:sp>
        <p:nvSpPr>
          <p:cNvPr id="20" name="Google Shape;20;p8"/>
          <p:cNvSpPr txBox="1">
            <a:spLocks noGrp="1"/>
          </p:cNvSpPr>
          <p:nvPr>
            <p:ph type="sldNum" idx="12"/>
          </p:nvPr>
        </p:nvSpPr>
        <p:spPr>
          <a:xfrm>
            <a:off x="344340" y="5953635"/>
            <a:ext cx="52764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a:pPr/>
              <a:t>‹#›</a:t>
            </a:fld>
            <a:endParaRPr/>
          </a:p>
        </p:txBody>
      </p:sp>
    </p:spTree>
    <p:extLst>
      <p:ext uri="{BB962C8B-B14F-4D97-AF65-F5344CB8AC3E}">
        <p14:creationId xmlns:p14="http://schemas.microsoft.com/office/powerpoint/2010/main" val="205987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FFFFFF"/>
        </a:solidFill>
        <a:effectLst/>
      </p:bgPr>
    </p:bg>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3269782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10"/>
          <p:cNvSpPr txBox="1">
            <a:spLocks noGrp="1"/>
          </p:cNvSpPr>
          <p:nvPr>
            <p:ph type="ctrTitle"/>
          </p:nvPr>
        </p:nvSpPr>
        <p:spPr>
          <a:xfrm>
            <a:off x="345347" y="2480357"/>
            <a:ext cx="8622484" cy="189728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925719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FFFF"/>
        </a:solidFill>
        <a:effectLst/>
      </p:bgPr>
    </p:bg>
    <p:spTree>
      <p:nvGrpSpPr>
        <p:cNvPr id="1" name="Shape 24"/>
        <p:cNvGrpSpPr/>
        <p:nvPr/>
      </p:nvGrpSpPr>
      <p:grpSpPr>
        <a:xfrm>
          <a:off x="0" y="0"/>
          <a:ext cx="0" cy="0"/>
          <a:chOff x="0" y="0"/>
          <a:chExt cx="0" cy="0"/>
        </a:xfrm>
      </p:grpSpPr>
      <p:sp>
        <p:nvSpPr>
          <p:cNvPr id="25" name="Google Shape;25;p11"/>
          <p:cNvSpPr txBox="1">
            <a:spLocks noGrp="1"/>
          </p:cNvSpPr>
          <p:nvPr>
            <p:ph type="title"/>
          </p:nvPr>
        </p:nvSpPr>
        <p:spPr>
          <a:xfrm>
            <a:off x="1105620" y="2619571"/>
            <a:ext cx="3371491" cy="203006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19507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Two Conten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12"/>
          <p:cNvSpPr txBox="1">
            <a:spLocks noGrp="1"/>
          </p:cNvSpPr>
          <p:nvPr>
            <p:ph type="title"/>
          </p:nvPr>
        </p:nvSpPr>
        <p:spPr>
          <a:xfrm>
            <a:off x="341463" y="514770"/>
            <a:ext cx="6175075" cy="66141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Arial"/>
              <a:buNone/>
              <a:defRPr sz="30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2"/>
          <p:cNvSpPr txBox="1">
            <a:spLocks noGrp="1"/>
          </p:cNvSpPr>
          <p:nvPr>
            <p:ph type="body" idx="1"/>
          </p:nvPr>
        </p:nvSpPr>
        <p:spPr>
          <a:xfrm>
            <a:off x="608163" y="1760540"/>
            <a:ext cx="5181600" cy="355725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12"/>
          <p:cNvSpPr txBox="1">
            <a:spLocks noGrp="1"/>
          </p:cNvSpPr>
          <p:nvPr>
            <p:ph type="ftr" idx="11"/>
          </p:nvPr>
        </p:nvSpPr>
        <p:spPr>
          <a:xfrm>
            <a:off x="9900248" y="5849759"/>
            <a:ext cx="168358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FFFFFF"/>
              </a:solidFill>
            </a:endParaRPr>
          </a:p>
        </p:txBody>
      </p:sp>
      <p:sp>
        <p:nvSpPr>
          <p:cNvPr id="30" name="Google Shape;30;p12"/>
          <p:cNvSpPr txBox="1">
            <a:spLocks noGrp="1"/>
          </p:cNvSpPr>
          <p:nvPr>
            <p:ph type="sldNum" idx="12"/>
          </p:nvPr>
        </p:nvSpPr>
        <p:spPr>
          <a:xfrm>
            <a:off x="344340" y="5953635"/>
            <a:ext cx="52764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a:pPr/>
              <a:t>‹#›</a:t>
            </a:fld>
            <a:endParaRPr/>
          </a:p>
        </p:txBody>
      </p:sp>
      <p:sp>
        <p:nvSpPr>
          <p:cNvPr id="31" name="Google Shape;31;p12"/>
          <p:cNvSpPr>
            <a:spLocks noGrp="1"/>
          </p:cNvSpPr>
          <p:nvPr>
            <p:ph type="pic" idx="2"/>
          </p:nvPr>
        </p:nvSpPr>
        <p:spPr>
          <a:xfrm>
            <a:off x="6516688" y="1760539"/>
            <a:ext cx="5176837" cy="3557587"/>
          </a:xfrm>
          <a:prstGeom prst="rect">
            <a:avLst/>
          </a:prstGeom>
          <a:noFill/>
          <a:ln>
            <a:noFill/>
          </a:ln>
        </p:spPr>
      </p:sp>
    </p:spTree>
    <p:extLst>
      <p:ext uri="{BB962C8B-B14F-4D97-AF65-F5344CB8AC3E}">
        <p14:creationId xmlns:p14="http://schemas.microsoft.com/office/powerpoint/2010/main" val="2494776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wo Content">
  <p:cSld name="1_Two Content">
    <p:bg>
      <p:bgPr>
        <a:solidFill>
          <a:srgbClr val="FFFFFF"/>
        </a:solidFill>
        <a:effectLst/>
      </p:bgPr>
    </p:bg>
    <p:spTree>
      <p:nvGrpSpPr>
        <p:cNvPr id="1" name="Shape 32"/>
        <p:cNvGrpSpPr/>
        <p:nvPr/>
      </p:nvGrpSpPr>
      <p:grpSpPr>
        <a:xfrm>
          <a:off x="0" y="0"/>
          <a:ext cx="0" cy="0"/>
          <a:chOff x="0" y="0"/>
          <a:chExt cx="0" cy="0"/>
        </a:xfrm>
      </p:grpSpPr>
      <p:sp>
        <p:nvSpPr>
          <p:cNvPr id="33" name="Google Shape;33;p13"/>
          <p:cNvSpPr txBox="1">
            <a:spLocks noGrp="1"/>
          </p:cNvSpPr>
          <p:nvPr>
            <p:ph type="body" idx="1"/>
          </p:nvPr>
        </p:nvSpPr>
        <p:spPr>
          <a:xfrm>
            <a:off x="608163" y="671121"/>
            <a:ext cx="5181600" cy="46466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3"/>
          <p:cNvSpPr txBox="1">
            <a:spLocks noGrp="1"/>
          </p:cNvSpPr>
          <p:nvPr>
            <p:ph type="body" idx="2"/>
          </p:nvPr>
        </p:nvSpPr>
        <p:spPr>
          <a:xfrm>
            <a:off x="6402237" y="1760540"/>
            <a:ext cx="5181600" cy="355725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3"/>
          <p:cNvSpPr txBox="1">
            <a:spLocks noGrp="1"/>
          </p:cNvSpPr>
          <p:nvPr>
            <p:ph type="ftr" idx="11"/>
          </p:nvPr>
        </p:nvSpPr>
        <p:spPr>
          <a:xfrm>
            <a:off x="9900248" y="5849759"/>
            <a:ext cx="168358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FFFFFF"/>
              </a:solidFill>
            </a:endParaRPr>
          </a:p>
        </p:txBody>
      </p:sp>
      <p:sp>
        <p:nvSpPr>
          <p:cNvPr id="36" name="Google Shape;36;p13"/>
          <p:cNvSpPr txBox="1">
            <a:spLocks noGrp="1"/>
          </p:cNvSpPr>
          <p:nvPr>
            <p:ph type="sldNum" idx="12"/>
          </p:nvPr>
        </p:nvSpPr>
        <p:spPr>
          <a:xfrm>
            <a:off x="344340" y="5953635"/>
            <a:ext cx="52764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a:pPr/>
              <a:t>‹#›</a:t>
            </a:fld>
            <a:endParaRPr/>
          </a:p>
        </p:txBody>
      </p:sp>
    </p:spTree>
    <p:extLst>
      <p:ext uri="{BB962C8B-B14F-4D97-AF65-F5344CB8AC3E}">
        <p14:creationId xmlns:p14="http://schemas.microsoft.com/office/powerpoint/2010/main" val="2167133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wo Content">
  <p:cSld name="2_Two Content">
    <p:bg>
      <p:bgPr>
        <a:solidFill>
          <a:srgbClr val="FFFFFF"/>
        </a:solidFill>
        <a:effectLst/>
      </p:bgPr>
    </p:bg>
    <p:spTree>
      <p:nvGrpSpPr>
        <p:cNvPr id="1" name="Shape 37"/>
        <p:cNvGrpSpPr/>
        <p:nvPr/>
      </p:nvGrpSpPr>
      <p:grpSpPr>
        <a:xfrm>
          <a:off x="0" y="0"/>
          <a:ext cx="0" cy="0"/>
          <a:chOff x="0" y="0"/>
          <a:chExt cx="0" cy="0"/>
        </a:xfrm>
      </p:grpSpPr>
      <p:sp>
        <p:nvSpPr>
          <p:cNvPr id="38" name="Google Shape;38;p14"/>
          <p:cNvSpPr txBox="1">
            <a:spLocks noGrp="1"/>
          </p:cNvSpPr>
          <p:nvPr>
            <p:ph type="body" idx="1"/>
          </p:nvPr>
        </p:nvSpPr>
        <p:spPr>
          <a:xfrm>
            <a:off x="608163" y="671120"/>
            <a:ext cx="5181600" cy="26760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4"/>
          <p:cNvSpPr txBox="1">
            <a:spLocks noGrp="1"/>
          </p:cNvSpPr>
          <p:nvPr>
            <p:ph type="body" idx="2"/>
          </p:nvPr>
        </p:nvSpPr>
        <p:spPr>
          <a:xfrm>
            <a:off x="6402237" y="1760540"/>
            <a:ext cx="5181600" cy="355725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4"/>
          <p:cNvSpPr txBox="1">
            <a:spLocks noGrp="1"/>
          </p:cNvSpPr>
          <p:nvPr>
            <p:ph type="ftr" idx="11"/>
          </p:nvPr>
        </p:nvSpPr>
        <p:spPr>
          <a:xfrm>
            <a:off x="9900248" y="5849759"/>
            <a:ext cx="168358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FFFFFF"/>
              </a:solidFill>
            </a:endParaRPr>
          </a:p>
        </p:txBody>
      </p:sp>
      <p:sp>
        <p:nvSpPr>
          <p:cNvPr id="41" name="Google Shape;41;p14"/>
          <p:cNvSpPr txBox="1">
            <a:spLocks noGrp="1"/>
          </p:cNvSpPr>
          <p:nvPr>
            <p:ph type="sldNum" idx="12"/>
          </p:nvPr>
        </p:nvSpPr>
        <p:spPr>
          <a:xfrm>
            <a:off x="344340" y="5953635"/>
            <a:ext cx="52764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a:pPr/>
              <a:t>‹#›</a:t>
            </a:fld>
            <a:endParaRPr/>
          </a:p>
        </p:txBody>
      </p:sp>
      <p:sp>
        <p:nvSpPr>
          <p:cNvPr id="42" name="Google Shape;42;p14"/>
          <p:cNvSpPr>
            <a:spLocks noGrp="1"/>
          </p:cNvSpPr>
          <p:nvPr>
            <p:ph type="pic" idx="3"/>
          </p:nvPr>
        </p:nvSpPr>
        <p:spPr>
          <a:xfrm>
            <a:off x="608013" y="3632202"/>
            <a:ext cx="2378075" cy="1685925"/>
          </a:xfrm>
          <a:prstGeom prst="rect">
            <a:avLst/>
          </a:prstGeom>
          <a:noFill/>
          <a:ln>
            <a:noFill/>
          </a:ln>
        </p:spPr>
      </p:sp>
      <p:sp>
        <p:nvSpPr>
          <p:cNvPr id="43" name="Google Shape;43;p14"/>
          <p:cNvSpPr>
            <a:spLocks noGrp="1"/>
          </p:cNvSpPr>
          <p:nvPr>
            <p:ph type="pic" idx="4"/>
          </p:nvPr>
        </p:nvSpPr>
        <p:spPr>
          <a:xfrm>
            <a:off x="3326048" y="3632202"/>
            <a:ext cx="2378075" cy="1685925"/>
          </a:xfrm>
          <a:prstGeom prst="rect">
            <a:avLst/>
          </a:prstGeom>
          <a:noFill/>
          <a:ln>
            <a:noFill/>
          </a:ln>
        </p:spPr>
      </p:sp>
    </p:spTree>
    <p:extLst>
      <p:ext uri="{BB962C8B-B14F-4D97-AF65-F5344CB8AC3E}">
        <p14:creationId xmlns:p14="http://schemas.microsoft.com/office/powerpoint/2010/main" val="2832391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3B604D-2C27-624E-89D9-433D3A3C0E26}"/>
              </a:ext>
            </a:extLst>
          </p:cNvPr>
          <p:cNvSpPr>
            <a:spLocks noGrp="1"/>
          </p:cNvSpPr>
          <p:nvPr>
            <p:ph type="ctrTitle"/>
          </p:nvPr>
        </p:nvSpPr>
        <p:spPr>
          <a:xfrm>
            <a:off x="236289" y="2421634"/>
            <a:ext cx="6343291" cy="1897289"/>
          </a:xfrm>
          <a:prstGeom prst="rect">
            <a:avLst/>
          </a:prstGeom>
        </p:spPr>
        <p:txBody>
          <a:bodyPr anchor="ctr" anchorCtr="0">
            <a:normAutofit/>
          </a:bodyPr>
          <a:lstStyle>
            <a:lvl1pPr algn="ctr">
              <a:defRPr sz="4000" baseline="0">
                <a:solidFill>
                  <a:schemeClr val="bg1"/>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87232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3B604D-2C27-624E-89D9-433D3A3C0E26}"/>
              </a:ext>
            </a:extLst>
          </p:cNvPr>
          <p:cNvSpPr>
            <a:spLocks noGrp="1"/>
          </p:cNvSpPr>
          <p:nvPr>
            <p:ph type="ctrTitle"/>
          </p:nvPr>
        </p:nvSpPr>
        <p:spPr>
          <a:xfrm>
            <a:off x="345347" y="2480357"/>
            <a:ext cx="8622484" cy="1897289"/>
          </a:xfrm>
          <a:prstGeom prst="rect">
            <a:avLst/>
          </a:prstGeom>
        </p:spPr>
        <p:txBody>
          <a:bodyPr anchor="ctr" anchorCtr="0">
            <a:normAutofit/>
          </a:bodyPr>
          <a:lstStyle>
            <a:lvl1pPr algn="ctr">
              <a:defRPr sz="4000" baseline="0">
                <a:solidFill>
                  <a:schemeClr val="bg1"/>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378917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30F01C-1870-274D-A6F4-1E5FC9948FBA}"/>
              </a:ext>
            </a:extLst>
          </p:cNvPr>
          <p:cNvSpPr>
            <a:spLocks noGrp="1"/>
          </p:cNvSpPr>
          <p:nvPr>
            <p:ph type="title"/>
          </p:nvPr>
        </p:nvSpPr>
        <p:spPr>
          <a:xfrm>
            <a:off x="1105620" y="2619571"/>
            <a:ext cx="3371491" cy="2030069"/>
          </a:xfrm>
          <a:prstGeom prst="rect">
            <a:avLst/>
          </a:prstGeo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16697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357617-FCAB-C14A-8F54-1657E91B2432}"/>
              </a:ext>
            </a:extLst>
          </p:cNvPr>
          <p:cNvSpPr>
            <a:spLocks noGrp="1"/>
          </p:cNvSpPr>
          <p:nvPr>
            <p:ph type="title"/>
          </p:nvPr>
        </p:nvSpPr>
        <p:spPr>
          <a:xfrm>
            <a:off x="341463" y="514770"/>
            <a:ext cx="6175075" cy="661418"/>
          </a:xfrm>
          <a:prstGeom prst="rect">
            <a:avLst/>
          </a:prstGeom>
        </p:spPr>
        <p:txBody>
          <a:bodyPr/>
          <a:lstStyle>
            <a:lvl1pPr>
              <a:defRPr sz="3000" b="1" i="0" baseline="0">
                <a:solidFill>
                  <a:schemeClr val="bg1"/>
                </a:solidFill>
              </a:defRPr>
            </a:lvl1pPr>
          </a:lstStyle>
          <a:p>
            <a:r>
              <a:rPr lang="en-US" dirty="0"/>
              <a:t>Click to edit Master title style</a:t>
            </a:r>
          </a:p>
        </p:txBody>
      </p:sp>
      <p:sp>
        <p:nvSpPr>
          <p:cNvPr id="3" name="Content Placeholder 2">
            <a:extLst>
              <a:ext uri="{FF2B5EF4-FFF2-40B4-BE49-F238E27FC236}">
                <a16:creationId xmlns="" xmlns:a16="http://schemas.microsoft.com/office/drawing/2014/main" id="{B6D09A86-D99A-BA44-8193-7573EDFAFC0A}"/>
              </a:ext>
            </a:extLst>
          </p:cNvPr>
          <p:cNvSpPr>
            <a:spLocks noGrp="1"/>
          </p:cNvSpPr>
          <p:nvPr>
            <p:ph sz="half" idx="1"/>
          </p:nvPr>
        </p:nvSpPr>
        <p:spPr>
          <a:xfrm>
            <a:off x="608163" y="1760540"/>
            <a:ext cx="5181600" cy="355725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 xmlns:a16="http://schemas.microsoft.com/office/drawing/2014/main" id="{2690A3FA-350C-8049-9F77-36C5616C262B}"/>
              </a:ext>
            </a:extLst>
          </p:cNvPr>
          <p:cNvSpPr>
            <a:spLocks noGrp="1"/>
          </p:cNvSpPr>
          <p:nvPr>
            <p:ph type="ftr" sz="quarter" idx="11"/>
          </p:nvPr>
        </p:nvSpPr>
        <p:spPr>
          <a:xfrm>
            <a:off x="9900248" y="5849759"/>
            <a:ext cx="1683589" cy="365125"/>
          </a:xfrm>
          <a:prstGeom prst="rect">
            <a:avLst/>
          </a:prstGeom>
        </p:spPr>
        <p:txBody>
          <a:bodyPr lIns="91440" anchor="ctr" anchorCtr="0"/>
          <a:lstStyle>
            <a:lvl1pPr>
              <a:defRPr>
                <a:solidFill>
                  <a:schemeClr val="bg1"/>
                </a:solidFill>
              </a:defRPr>
            </a:lvl1pPr>
          </a:lstStyle>
          <a:p>
            <a:endParaRPr lang="en-US" dirty="0"/>
          </a:p>
        </p:txBody>
      </p:sp>
      <p:sp>
        <p:nvSpPr>
          <p:cNvPr id="7" name="Slide Number Placeholder 6">
            <a:extLst>
              <a:ext uri="{FF2B5EF4-FFF2-40B4-BE49-F238E27FC236}">
                <a16:creationId xmlns="" xmlns:a16="http://schemas.microsoft.com/office/drawing/2014/main" id="{9EF2E25C-C42B-4F4F-81AF-2EA74A9B28E8}"/>
              </a:ext>
            </a:extLst>
          </p:cNvPr>
          <p:cNvSpPr>
            <a:spLocks noGrp="1"/>
          </p:cNvSpPr>
          <p:nvPr>
            <p:ph type="sldNum" sz="quarter" idx="12"/>
          </p:nvPr>
        </p:nvSpPr>
        <p:spPr>
          <a:xfrm>
            <a:off x="344340" y="5953635"/>
            <a:ext cx="527649" cy="365125"/>
          </a:xfrm>
          <a:prstGeom prst="rect">
            <a:avLst/>
          </a:prstGeom>
        </p:spPr>
        <p:txBody>
          <a:bodyPr/>
          <a:lstStyle/>
          <a:p>
            <a:fld id="{E34E1EF3-0CBB-CD43-9CB9-DAAF44B6EB69}" type="slidenum">
              <a:rPr lang="en-US" smtClean="0"/>
              <a:t>‹#›</a:t>
            </a:fld>
            <a:endParaRPr lang="en-US" dirty="0"/>
          </a:p>
        </p:txBody>
      </p:sp>
      <p:sp>
        <p:nvSpPr>
          <p:cNvPr id="9" name="Picture Placeholder 8">
            <a:extLst>
              <a:ext uri="{FF2B5EF4-FFF2-40B4-BE49-F238E27FC236}">
                <a16:creationId xmlns="" xmlns:a16="http://schemas.microsoft.com/office/drawing/2014/main" id="{8E151EE0-5A06-EC4F-AE20-88DD6A35F32C}"/>
              </a:ext>
            </a:extLst>
          </p:cNvPr>
          <p:cNvSpPr>
            <a:spLocks noGrp="1"/>
          </p:cNvSpPr>
          <p:nvPr>
            <p:ph type="pic" sz="quarter" idx="13"/>
          </p:nvPr>
        </p:nvSpPr>
        <p:spPr>
          <a:xfrm>
            <a:off x="6516688" y="1760539"/>
            <a:ext cx="5176837" cy="3557587"/>
          </a:xfrm>
        </p:spPr>
        <p:txBody>
          <a:bodyPr/>
          <a:lstStyle/>
          <a:p>
            <a:endParaRPr lang="en-US"/>
          </a:p>
        </p:txBody>
      </p:sp>
    </p:spTree>
    <p:extLst>
      <p:ext uri="{BB962C8B-B14F-4D97-AF65-F5344CB8AC3E}">
        <p14:creationId xmlns:p14="http://schemas.microsoft.com/office/powerpoint/2010/main" val="1521155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357617-FCAB-C14A-8F54-1657E91B2432}"/>
              </a:ext>
            </a:extLst>
          </p:cNvPr>
          <p:cNvSpPr>
            <a:spLocks noGrp="1"/>
          </p:cNvSpPr>
          <p:nvPr>
            <p:ph type="title"/>
          </p:nvPr>
        </p:nvSpPr>
        <p:spPr>
          <a:xfrm>
            <a:off x="341463" y="514770"/>
            <a:ext cx="6175075" cy="661418"/>
          </a:xfrm>
          <a:prstGeom prst="rect">
            <a:avLst/>
          </a:prstGeom>
        </p:spPr>
        <p:txBody>
          <a:bodyPr/>
          <a:lstStyle>
            <a:lvl1pPr>
              <a:defRPr sz="3000" b="1" i="0" baseline="0">
                <a:solidFill>
                  <a:schemeClr val="bg1"/>
                </a:solidFill>
              </a:defRPr>
            </a:lvl1pPr>
          </a:lstStyle>
          <a:p>
            <a:r>
              <a:rPr lang="en-US" dirty="0"/>
              <a:t>Click to edit Master title style</a:t>
            </a:r>
          </a:p>
        </p:txBody>
      </p:sp>
      <p:sp>
        <p:nvSpPr>
          <p:cNvPr id="3" name="Content Placeholder 2">
            <a:extLst>
              <a:ext uri="{FF2B5EF4-FFF2-40B4-BE49-F238E27FC236}">
                <a16:creationId xmlns="" xmlns:a16="http://schemas.microsoft.com/office/drawing/2014/main" id="{B6D09A86-D99A-BA44-8193-7573EDFAFC0A}"/>
              </a:ext>
            </a:extLst>
          </p:cNvPr>
          <p:cNvSpPr>
            <a:spLocks noGrp="1"/>
          </p:cNvSpPr>
          <p:nvPr>
            <p:ph sz="half" idx="1"/>
          </p:nvPr>
        </p:nvSpPr>
        <p:spPr>
          <a:xfrm>
            <a:off x="608161" y="1760540"/>
            <a:ext cx="10975675" cy="355725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 xmlns:a16="http://schemas.microsoft.com/office/drawing/2014/main" id="{2690A3FA-350C-8049-9F77-36C5616C262B}"/>
              </a:ext>
            </a:extLst>
          </p:cNvPr>
          <p:cNvSpPr>
            <a:spLocks noGrp="1"/>
          </p:cNvSpPr>
          <p:nvPr>
            <p:ph type="ftr" sz="quarter" idx="11"/>
          </p:nvPr>
        </p:nvSpPr>
        <p:spPr>
          <a:xfrm>
            <a:off x="9900248" y="5849759"/>
            <a:ext cx="1683589" cy="365125"/>
          </a:xfrm>
          <a:prstGeom prst="rect">
            <a:avLst/>
          </a:prstGeom>
        </p:spPr>
        <p:txBody>
          <a:bodyPr lIns="91440" anchor="ctr" anchorCtr="0"/>
          <a:lstStyle>
            <a:lvl1pPr>
              <a:defRPr>
                <a:solidFill>
                  <a:schemeClr val="bg1"/>
                </a:solidFill>
              </a:defRPr>
            </a:lvl1pPr>
          </a:lstStyle>
          <a:p>
            <a:endParaRPr lang="en-US" dirty="0"/>
          </a:p>
        </p:txBody>
      </p:sp>
      <p:sp>
        <p:nvSpPr>
          <p:cNvPr id="7" name="Slide Number Placeholder 6">
            <a:extLst>
              <a:ext uri="{FF2B5EF4-FFF2-40B4-BE49-F238E27FC236}">
                <a16:creationId xmlns="" xmlns:a16="http://schemas.microsoft.com/office/drawing/2014/main" id="{9EF2E25C-C42B-4F4F-81AF-2EA74A9B28E8}"/>
              </a:ext>
            </a:extLst>
          </p:cNvPr>
          <p:cNvSpPr>
            <a:spLocks noGrp="1"/>
          </p:cNvSpPr>
          <p:nvPr>
            <p:ph type="sldNum" sz="quarter" idx="12"/>
          </p:nvPr>
        </p:nvSpPr>
        <p:spPr>
          <a:xfrm>
            <a:off x="344340" y="5953635"/>
            <a:ext cx="527649" cy="365125"/>
          </a:xfrm>
          <a:prstGeom prst="rect">
            <a:avLst/>
          </a:prstGeom>
        </p:spPr>
        <p:txBody>
          <a:bodyPr/>
          <a:lstStyle/>
          <a:p>
            <a:fld id="{E34E1EF3-0CBB-CD43-9CB9-DAAF44B6EB69}" type="slidenum">
              <a:rPr lang="en-US" smtClean="0"/>
              <a:t>‹#›</a:t>
            </a:fld>
            <a:endParaRPr lang="en-US"/>
          </a:p>
        </p:txBody>
      </p:sp>
    </p:spTree>
    <p:extLst>
      <p:ext uri="{BB962C8B-B14F-4D97-AF65-F5344CB8AC3E}">
        <p14:creationId xmlns:p14="http://schemas.microsoft.com/office/powerpoint/2010/main" val="314367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6D09A86-D99A-BA44-8193-7573EDFAFC0A}"/>
              </a:ext>
            </a:extLst>
          </p:cNvPr>
          <p:cNvSpPr>
            <a:spLocks noGrp="1"/>
          </p:cNvSpPr>
          <p:nvPr>
            <p:ph sz="half" idx="1"/>
          </p:nvPr>
        </p:nvSpPr>
        <p:spPr>
          <a:xfrm>
            <a:off x="608163" y="671121"/>
            <a:ext cx="5181600" cy="464667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1DFFD99-1CEB-8242-A9EF-727EA4696976}"/>
              </a:ext>
            </a:extLst>
          </p:cNvPr>
          <p:cNvSpPr>
            <a:spLocks noGrp="1"/>
          </p:cNvSpPr>
          <p:nvPr>
            <p:ph sz="half" idx="2"/>
          </p:nvPr>
        </p:nvSpPr>
        <p:spPr>
          <a:xfrm>
            <a:off x="6402237" y="1760540"/>
            <a:ext cx="5181600" cy="355725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 xmlns:a16="http://schemas.microsoft.com/office/drawing/2014/main" id="{2690A3FA-350C-8049-9F77-36C5616C262B}"/>
              </a:ext>
            </a:extLst>
          </p:cNvPr>
          <p:cNvSpPr>
            <a:spLocks noGrp="1"/>
          </p:cNvSpPr>
          <p:nvPr>
            <p:ph type="ftr" sz="quarter" idx="11"/>
          </p:nvPr>
        </p:nvSpPr>
        <p:spPr>
          <a:xfrm>
            <a:off x="9900248" y="5849759"/>
            <a:ext cx="1683589" cy="365125"/>
          </a:xfrm>
          <a:prstGeom prst="rect">
            <a:avLst/>
          </a:prstGeom>
        </p:spPr>
        <p:txBody>
          <a:bodyPr lIns="91440" anchor="ctr" anchorCtr="0"/>
          <a:lstStyle>
            <a:lvl1pPr>
              <a:defRPr>
                <a:solidFill>
                  <a:schemeClr val="bg1"/>
                </a:solidFill>
              </a:defRPr>
            </a:lvl1pPr>
          </a:lstStyle>
          <a:p>
            <a:endParaRPr lang="en-US" dirty="0"/>
          </a:p>
        </p:txBody>
      </p:sp>
      <p:sp>
        <p:nvSpPr>
          <p:cNvPr id="7" name="Slide Number Placeholder 6">
            <a:extLst>
              <a:ext uri="{FF2B5EF4-FFF2-40B4-BE49-F238E27FC236}">
                <a16:creationId xmlns="" xmlns:a16="http://schemas.microsoft.com/office/drawing/2014/main" id="{9EF2E25C-C42B-4F4F-81AF-2EA74A9B28E8}"/>
              </a:ext>
            </a:extLst>
          </p:cNvPr>
          <p:cNvSpPr>
            <a:spLocks noGrp="1"/>
          </p:cNvSpPr>
          <p:nvPr>
            <p:ph type="sldNum" sz="quarter" idx="12"/>
          </p:nvPr>
        </p:nvSpPr>
        <p:spPr>
          <a:xfrm>
            <a:off x="344340" y="5953635"/>
            <a:ext cx="527649" cy="365125"/>
          </a:xfrm>
          <a:prstGeom prst="rect">
            <a:avLst/>
          </a:prstGeom>
        </p:spPr>
        <p:txBody>
          <a:bodyPr/>
          <a:lstStyle/>
          <a:p>
            <a:fld id="{E34E1EF3-0CBB-CD43-9CB9-DAAF44B6EB69}" type="slidenum">
              <a:rPr lang="en-US" smtClean="0"/>
              <a:t>‹#›</a:t>
            </a:fld>
            <a:endParaRPr lang="en-US"/>
          </a:p>
        </p:txBody>
      </p:sp>
    </p:spTree>
    <p:extLst>
      <p:ext uri="{BB962C8B-B14F-4D97-AF65-F5344CB8AC3E}">
        <p14:creationId xmlns:p14="http://schemas.microsoft.com/office/powerpoint/2010/main" val="2533389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6D09A86-D99A-BA44-8193-7573EDFAFC0A}"/>
              </a:ext>
            </a:extLst>
          </p:cNvPr>
          <p:cNvSpPr>
            <a:spLocks noGrp="1"/>
          </p:cNvSpPr>
          <p:nvPr>
            <p:ph sz="half" idx="1"/>
          </p:nvPr>
        </p:nvSpPr>
        <p:spPr>
          <a:xfrm>
            <a:off x="608163" y="671120"/>
            <a:ext cx="5181600" cy="26760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1DFFD99-1CEB-8242-A9EF-727EA4696976}"/>
              </a:ext>
            </a:extLst>
          </p:cNvPr>
          <p:cNvSpPr>
            <a:spLocks noGrp="1"/>
          </p:cNvSpPr>
          <p:nvPr>
            <p:ph sz="half" idx="2"/>
          </p:nvPr>
        </p:nvSpPr>
        <p:spPr>
          <a:xfrm>
            <a:off x="6402237" y="1760540"/>
            <a:ext cx="5181600" cy="355725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 xmlns:a16="http://schemas.microsoft.com/office/drawing/2014/main" id="{2690A3FA-350C-8049-9F77-36C5616C262B}"/>
              </a:ext>
            </a:extLst>
          </p:cNvPr>
          <p:cNvSpPr>
            <a:spLocks noGrp="1"/>
          </p:cNvSpPr>
          <p:nvPr>
            <p:ph type="ftr" sz="quarter" idx="11"/>
          </p:nvPr>
        </p:nvSpPr>
        <p:spPr>
          <a:xfrm>
            <a:off x="9900248" y="5849759"/>
            <a:ext cx="1683589" cy="365125"/>
          </a:xfrm>
          <a:prstGeom prst="rect">
            <a:avLst/>
          </a:prstGeom>
        </p:spPr>
        <p:txBody>
          <a:bodyPr lIns="91440" anchor="ctr" anchorCtr="0"/>
          <a:lstStyle>
            <a:lvl1pPr>
              <a:defRPr>
                <a:solidFill>
                  <a:schemeClr val="bg1"/>
                </a:solidFill>
              </a:defRPr>
            </a:lvl1pPr>
          </a:lstStyle>
          <a:p>
            <a:endParaRPr lang="en-US" dirty="0"/>
          </a:p>
        </p:txBody>
      </p:sp>
      <p:sp>
        <p:nvSpPr>
          <p:cNvPr id="7" name="Slide Number Placeholder 6">
            <a:extLst>
              <a:ext uri="{FF2B5EF4-FFF2-40B4-BE49-F238E27FC236}">
                <a16:creationId xmlns="" xmlns:a16="http://schemas.microsoft.com/office/drawing/2014/main" id="{9EF2E25C-C42B-4F4F-81AF-2EA74A9B28E8}"/>
              </a:ext>
            </a:extLst>
          </p:cNvPr>
          <p:cNvSpPr>
            <a:spLocks noGrp="1"/>
          </p:cNvSpPr>
          <p:nvPr>
            <p:ph type="sldNum" sz="quarter" idx="12"/>
          </p:nvPr>
        </p:nvSpPr>
        <p:spPr>
          <a:xfrm>
            <a:off x="344340" y="5953635"/>
            <a:ext cx="527649" cy="365125"/>
          </a:xfrm>
          <a:prstGeom prst="rect">
            <a:avLst/>
          </a:prstGeom>
        </p:spPr>
        <p:txBody>
          <a:bodyPr/>
          <a:lstStyle/>
          <a:p>
            <a:fld id="{E34E1EF3-0CBB-CD43-9CB9-DAAF44B6EB69}" type="slidenum">
              <a:rPr lang="en-US" smtClean="0"/>
              <a:t>‹#›</a:t>
            </a:fld>
            <a:endParaRPr lang="en-US"/>
          </a:p>
        </p:txBody>
      </p:sp>
      <p:sp>
        <p:nvSpPr>
          <p:cNvPr id="5" name="Picture Placeholder 4">
            <a:extLst>
              <a:ext uri="{FF2B5EF4-FFF2-40B4-BE49-F238E27FC236}">
                <a16:creationId xmlns="" xmlns:a16="http://schemas.microsoft.com/office/drawing/2014/main" id="{7DC378FF-39F9-1D40-AAE4-F451FC7958C3}"/>
              </a:ext>
            </a:extLst>
          </p:cNvPr>
          <p:cNvSpPr>
            <a:spLocks noGrp="1"/>
          </p:cNvSpPr>
          <p:nvPr>
            <p:ph type="pic" sz="quarter" idx="13"/>
          </p:nvPr>
        </p:nvSpPr>
        <p:spPr>
          <a:xfrm>
            <a:off x="608013" y="3632202"/>
            <a:ext cx="2378075" cy="1685925"/>
          </a:xfrm>
          <a:prstGeom prst="rect">
            <a:avLst/>
          </a:prstGeom>
        </p:spPr>
        <p:txBody>
          <a:bodyPr/>
          <a:lstStyle/>
          <a:p>
            <a:endParaRPr lang="en-US"/>
          </a:p>
        </p:txBody>
      </p:sp>
      <p:sp>
        <p:nvSpPr>
          <p:cNvPr id="8" name="Picture Placeholder 4">
            <a:extLst>
              <a:ext uri="{FF2B5EF4-FFF2-40B4-BE49-F238E27FC236}">
                <a16:creationId xmlns="" xmlns:a16="http://schemas.microsoft.com/office/drawing/2014/main" id="{403CDBF1-C2E7-DC4F-AFF9-FB870C9B8131}"/>
              </a:ext>
            </a:extLst>
          </p:cNvPr>
          <p:cNvSpPr>
            <a:spLocks noGrp="1"/>
          </p:cNvSpPr>
          <p:nvPr>
            <p:ph type="pic" sz="quarter" idx="14"/>
          </p:nvPr>
        </p:nvSpPr>
        <p:spPr>
          <a:xfrm>
            <a:off x="3326048" y="3632202"/>
            <a:ext cx="2378075" cy="1685925"/>
          </a:xfrm>
          <a:prstGeom prst="rect">
            <a:avLst/>
          </a:prstGeom>
        </p:spPr>
        <p:txBody>
          <a:bodyPr/>
          <a:lstStyle/>
          <a:p>
            <a:endParaRPr lang="en-US"/>
          </a:p>
        </p:txBody>
      </p:sp>
    </p:spTree>
    <p:extLst>
      <p:ext uri="{BB962C8B-B14F-4D97-AF65-F5344CB8AC3E}">
        <p14:creationId xmlns:p14="http://schemas.microsoft.com/office/powerpoint/2010/main" val="1269489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7"/>
          <p:cNvSpPr txBox="1">
            <a:spLocks noGrp="1"/>
          </p:cNvSpPr>
          <p:nvPr>
            <p:ph type="ctrTitle"/>
          </p:nvPr>
        </p:nvSpPr>
        <p:spPr>
          <a:xfrm>
            <a:off x="236289" y="2421634"/>
            <a:ext cx="6343291" cy="189728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036639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95A7BFC-0A3E-C24B-9A5E-B9659FCDE00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59086672-E875-F14B-A984-4942D4DEC4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 xmlns:a16="http://schemas.microsoft.com/office/drawing/2014/main" id="{B0B24F31-3F6D-7C4B-B6A8-8050B5FFC99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aseline="0">
                <a:solidFill>
                  <a:schemeClr val="bg1"/>
                </a:solidFill>
                <a:latin typeface="Arial" panose="020B0604020202020204" pitchFamily="34" charset="0"/>
              </a:defRPr>
            </a:lvl1pPr>
          </a:lstStyle>
          <a:p>
            <a:endParaRPr lang="en-US" dirty="0"/>
          </a:p>
        </p:txBody>
      </p:sp>
      <p:sp>
        <p:nvSpPr>
          <p:cNvPr id="6" name="Slide Number Placeholder 5">
            <a:extLst>
              <a:ext uri="{FF2B5EF4-FFF2-40B4-BE49-F238E27FC236}">
                <a16:creationId xmlns="" xmlns:a16="http://schemas.microsoft.com/office/drawing/2014/main" id="{041051D0-AA3F-6648-979D-7C2CF0FD7F1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Arial" panose="020B0604020202020204" pitchFamily="34" charset="0"/>
              </a:defRPr>
            </a:lvl1pPr>
          </a:lstStyle>
          <a:p>
            <a:fld id="{E34E1EF3-0CBB-CD43-9CB9-DAAF44B6EB69}" type="slidenum">
              <a:rPr lang="en-US" smtClean="0"/>
              <a:pPr/>
              <a:t>‹#›</a:t>
            </a:fld>
            <a:endParaRPr lang="en-US" dirty="0"/>
          </a:p>
        </p:txBody>
      </p:sp>
    </p:spTree>
    <p:extLst>
      <p:ext uri="{BB962C8B-B14F-4D97-AF65-F5344CB8AC3E}">
        <p14:creationId xmlns:p14="http://schemas.microsoft.com/office/powerpoint/2010/main" val="3829353653"/>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62" r:id="rId3"/>
    <p:sldLayoutId id="2147483654" r:id="rId4"/>
    <p:sldLayoutId id="2147483652" r:id="rId5"/>
    <p:sldLayoutId id="2147483663" r:id="rId6"/>
    <p:sldLayoutId id="2147483660" r:id="rId7"/>
    <p:sldLayoutId id="2147483661" r:id="rId8"/>
  </p:sldLayoutIdLst>
  <p:hf hdr="0" dt="0"/>
  <p:txStyles>
    <p:titleStyle>
      <a:lvl1pPr algn="l" defTabSz="914377" rtl="0" eaLnBrk="1" latinLnBrk="0" hangingPunct="1">
        <a:lnSpc>
          <a:spcPct val="90000"/>
        </a:lnSpc>
        <a:spcBef>
          <a:spcPct val="0"/>
        </a:spcBef>
        <a:buNone/>
        <a:defRPr sz="4000" b="1" i="0" kern="1200" baseline="0">
          <a:solidFill>
            <a:schemeClr val="tx1"/>
          </a:solidFill>
          <a:latin typeface="Arial" panose="020B0604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solidFill>
                <a:srgbClr val="FFFFFF"/>
              </a:solidFill>
            </a:endParaRPr>
          </a:p>
        </p:txBody>
      </p:sp>
      <p:sp>
        <p:nvSpPr>
          <p:cNvPr id="13" name="Google Shape;13;p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434642172"/>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t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3.jpe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1.jp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03B2C5-5029-0045-AB81-449418AB4EA9}"/>
              </a:ext>
            </a:extLst>
          </p:cNvPr>
          <p:cNvSpPr>
            <a:spLocks noGrp="1"/>
          </p:cNvSpPr>
          <p:nvPr>
            <p:ph type="ctrTitle"/>
          </p:nvPr>
        </p:nvSpPr>
        <p:spPr/>
        <p:txBody>
          <a:bodyPr>
            <a:normAutofit/>
          </a:bodyPr>
          <a:lstStyle/>
          <a:p>
            <a:r>
              <a:rPr lang="en-US" dirty="0" smtClean="0"/>
              <a:t>Davis County</a:t>
            </a:r>
            <a:br>
              <a:rPr lang="en-US" dirty="0" smtClean="0"/>
            </a:br>
            <a:r>
              <a:rPr lang="en-US" dirty="0" smtClean="0"/>
              <a:t>CDBG Annual Training</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3008" y="5355771"/>
            <a:ext cx="1144769" cy="114476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429" y="5355771"/>
            <a:ext cx="998032" cy="1066780"/>
          </a:xfrm>
          <a:prstGeom prst="rect">
            <a:avLst/>
          </a:prstGeom>
        </p:spPr>
      </p:pic>
    </p:spTree>
    <p:extLst>
      <p:ext uri="{BB962C8B-B14F-4D97-AF65-F5344CB8AC3E}">
        <p14:creationId xmlns:p14="http://schemas.microsoft.com/office/powerpoint/2010/main" val="131404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03B2C5-5029-0045-AB81-449418AB4EA9}"/>
              </a:ext>
            </a:extLst>
          </p:cNvPr>
          <p:cNvSpPr>
            <a:spLocks noGrp="1"/>
          </p:cNvSpPr>
          <p:nvPr>
            <p:ph type="ctrTitle"/>
          </p:nvPr>
        </p:nvSpPr>
        <p:spPr/>
        <p:txBody>
          <a:bodyPr>
            <a:normAutofit/>
          </a:bodyPr>
          <a:lstStyle/>
          <a:p>
            <a:r>
              <a:rPr lang="en-US" dirty="0" smtClean="0"/>
              <a:t>Program Requirements</a:t>
            </a:r>
            <a:endParaRPr lang="en-US" dirty="0"/>
          </a:p>
        </p:txBody>
      </p:sp>
    </p:spTree>
    <p:extLst>
      <p:ext uri="{BB962C8B-B14F-4D97-AF65-F5344CB8AC3E}">
        <p14:creationId xmlns:p14="http://schemas.microsoft.com/office/powerpoint/2010/main" val="3685102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Objectives </a:t>
            </a:r>
            <a:endParaRPr lang="en-US" dirty="0"/>
          </a:p>
        </p:txBody>
      </p:sp>
      <p:sp>
        <p:nvSpPr>
          <p:cNvPr id="3" name="Content Placeholder 2"/>
          <p:cNvSpPr>
            <a:spLocks noGrp="1"/>
          </p:cNvSpPr>
          <p:nvPr>
            <p:ph sz="half" idx="1"/>
          </p:nvPr>
        </p:nvSpPr>
        <p:spPr>
          <a:xfrm>
            <a:off x="472360" y="1585473"/>
            <a:ext cx="5973707" cy="4765214"/>
          </a:xfrm>
        </p:spPr>
        <p:style>
          <a:lnRef idx="2">
            <a:schemeClr val="accent6"/>
          </a:lnRef>
          <a:fillRef idx="1">
            <a:schemeClr val="lt1"/>
          </a:fillRef>
          <a:effectRef idx="0">
            <a:schemeClr val="accent6"/>
          </a:effectRef>
          <a:fontRef idx="minor">
            <a:schemeClr val="dk1"/>
          </a:fontRef>
        </p:style>
        <p:txBody>
          <a:bodyPr>
            <a:normAutofit fontScale="55000" lnSpcReduction="20000"/>
          </a:bodyPr>
          <a:lstStyle/>
          <a:p>
            <a:pPr lvl="0">
              <a:lnSpc>
                <a:spcPct val="120000"/>
              </a:lnSpc>
            </a:pPr>
            <a:r>
              <a:rPr lang="en-US" sz="2700" dirty="0">
                <a:solidFill>
                  <a:prstClr val="black"/>
                </a:solidFill>
                <a:latin typeface="Arial" panose="020B0604020202020204" pitchFamily="34" charset="0"/>
                <a:cs typeface="Arial" panose="020B0604020202020204" pitchFamily="34" charset="0"/>
              </a:rPr>
              <a:t>Low Income Area (LMA)</a:t>
            </a:r>
          </a:p>
          <a:p>
            <a:pPr lvl="1">
              <a:lnSpc>
                <a:spcPct val="120000"/>
              </a:lnSpc>
            </a:pPr>
            <a:r>
              <a:rPr lang="en-US" dirty="0">
                <a:solidFill>
                  <a:prstClr val="black"/>
                </a:solidFill>
                <a:latin typeface="Arial" panose="020B0604020202020204" pitchFamily="34" charset="0"/>
                <a:cs typeface="Arial" panose="020B0604020202020204" pitchFamily="34" charset="0"/>
              </a:rPr>
              <a:t>An area benefit activity is an activity </a:t>
            </a:r>
            <a:r>
              <a:rPr lang="en-US" i="1" dirty="0">
                <a:solidFill>
                  <a:prstClr val="black"/>
                </a:solidFill>
                <a:latin typeface="Arial" panose="020B0604020202020204" pitchFamily="34" charset="0"/>
                <a:cs typeface="Arial" panose="020B0604020202020204" pitchFamily="34" charset="0"/>
              </a:rPr>
              <a:t>which is available to benefit all the residents of an area </a:t>
            </a:r>
            <a:r>
              <a:rPr lang="en-US" dirty="0">
                <a:solidFill>
                  <a:prstClr val="black"/>
                </a:solidFill>
                <a:latin typeface="Arial" panose="020B0604020202020204" pitchFamily="34" charset="0"/>
                <a:cs typeface="Arial" panose="020B0604020202020204" pitchFamily="34" charset="0"/>
              </a:rPr>
              <a:t>which is primarily residential</a:t>
            </a:r>
          </a:p>
          <a:p>
            <a:pPr lvl="1">
              <a:lnSpc>
                <a:spcPct val="120000"/>
              </a:lnSpc>
            </a:pPr>
            <a:r>
              <a:rPr lang="en-US" dirty="0">
                <a:solidFill>
                  <a:prstClr val="black"/>
                </a:solidFill>
                <a:latin typeface="Arial" panose="020B0604020202020204" pitchFamily="34" charset="0"/>
                <a:cs typeface="Arial" panose="020B0604020202020204" pitchFamily="34" charset="0"/>
              </a:rPr>
              <a:t>An activity must meet the identified needs of LMI persons residing in an area where 47% of the residents are LMI persons. (Davis County is exception grantee)</a:t>
            </a:r>
          </a:p>
          <a:p>
            <a:pPr lvl="0">
              <a:lnSpc>
                <a:spcPct val="120000"/>
              </a:lnSpc>
            </a:pPr>
            <a:r>
              <a:rPr lang="en-US" sz="2700" dirty="0">
                <a:solidFill>
                  <a:prstClr val="black"/>
                </a:solidFill>
                <a:latin typeface="Arial" panose="020B0604020202020204" pitchFamily="34" charset="0"/>
                <a:cs typeface="Arial" panose="020B0604020202020204" pitchFamily="34" charset="0"/>
              </a:rPr>
              <a:t>Low Income Clientele (LMC)</a:t>
            </a:r>
          </a:p>
          <a:p>
            <a:pPr lvl="1">
              <a:lnSpc>
                <a:spcPct val="120000"/>
              </a:lnSpc>
            </a:pPr>
            <a:r>
              <a:rPr lang="en-US" dirty="0">
                <a:solidFill>
                  <a:prstClr val="black"/>
                </a:solidFill>
                <a:latin typeface="Arial" panose="020B0604020202020204" pitchFamily="34" charset="0"/>
                <a:cs typeface="Arial" panose="020B0604020202020204" pitchFamily="34" charset="0"/>
              </a:rPr>
              <a:t>Activity which serves clientele that are documented to be low income (income verification) or “Presumed LMI.” </a:t>
            </a:r>
            <a:r>
              <a:rPr lang="en-US" dirty="0" smtClean="0">
                <a:solidFill>
                  <a:prstClr val="black"/>
                </a:solidFill>
                <a:latin typeface="Arial" panose="020B0604020202020204" pitchFamily="34" charset="0"/>
                <a:cs typeface="Arial" panose="020B0604020202020204" pitchFamily="34" charset="0"/>
              </a:rPr>
              <a:t>(e.g</a:t>
            </a:r>
            <a:r>
              <a:rPr lang="en-US" dirty="0">
                <a:solidFill>
                  <a:prstClr val="black"/>
                </a:solidFill>
                <a:latin typeface="Arial" panose="020B0604020202020204" pitchFamily="34" charset="0"/>
                <a:cs typeface="Arial" panose="020B0604020202020204" pitchFamily="34" charset="0"/>
              </a:rPr>
              <a:t>. homeless, elderly, abuse victims)</a:t>
            </a:r>
          </a:p>
          <a:p>
            <a:pPr lvl="1">
              <a:lnSpc>
                <a:spcPct val="120000"/>
              </a:lnSpc>
            </a:pPr>
            <a:r>
              <a:rPr lang="en-US" dirty="0">
                <a:solidFill>
                  <a:prstClr val="black"/>
                </a:solidFill>
                <a:latin typeface="Arial" panose="020B0604020202020204" pitchFamily="34" charset="0"/>
                <a:cs typeface="Arial" panose="020B0604020202020204" pitchFamily="34" charset="0"/>
              </a:rPr>
              <a:t>At least 51% of the beneficiaries of the activities must be LMI or “Presumed LMI.” </a:t>
            </a:r>
          </a:p>
          <a:p>
            <a:pPr lvl="0">
              <a:lnSpc>
                <a:spcPct val="120000"/>
              </a:lnSpc>
            </a:pPr>
            <a:r>
              <a:rPr lang="en-US" sz="2700" dirty="0">
                <a:solidFill>
                  <a:prstClr val="black"/>
                </a:solidFill>
                <a:latin typeface="Arial" panose="020B0604020202020204" pitchFamily="34" charset="0"/>
                <a:cs typeface="Arial" panose="020B0604020202020204" pitchFamily="34" charset="0"/>
              </a:rPr>
              <a:t>Low Income Housing (LMH)</a:t>
            </a:r>
          </a:p>
          <a:p>
            <a:pPr lvl="1">
              <a:lnSpc>
                <a:spcPct val="120000"/>
              </a:lnSpc>
            </a:pPr>
            <a:r>
              <a:rPr lang="en-US" dirty="0">
                <a:solidFill>
                  <a:prstClr val="black"/>
                </a:solidFill>
                <a:latin typeface="Arial" panose="020B0604020202020204" pitchFamily="34" charset="0"/>
                <a:cs typeface="Arial" panose="020B0604020202020204" pitchFamily="34" charset="0"/>
              </a:rPr>
              <a:t>Activities which assist in the acquisition, construction, or improvement of permanent residential structures, may qualify as benefitting LMI persons only to the extent the housing is occupied by the LMI persons. </a:t>
            </a:r>
          </a:p>
          <a:p>
            <a:pPr lvl="1">
              <a:lnSpc>
                <a:spcPct val="120000"/>
              </a:lnSpc>
            </a:pPr>
            <a:r>
              <a:rPr lang="en-US" dirty="0">
                <a:solidFill>
                  <a:prstClr val="black"/>
                </a:solidFill>
                <a:latin typeface="Arial" panose="020B0604020202020204" pitchFamily="34" charset="0"/>
                <a:cs typeface="Arial" panose="020B0604020202020204" pitchFamily="34" charset="0"/>
              </a:rPr>
              <a:t>Benefits is based on households not persons </a:t>
            </a:r>
          </a:p>
          <a:p>
            <a:pPr marL="0" indent="0">
              <a:buNone/>
            </a:pPr>
            <a:endParaRPr lang="en-US" dirty="0" smtClean="0"/>
          </a:p>
        </p:txBody>
      </p:sp>
      <p:sp>
        <p:nvSpPr>
          <p:cNvPr id="4" name="Footer Placeholder 3"/>
          <p:cNvSpPr>
            <a:spLocks noGrp="1"/>
          </p:cNvSpPr>
          <p:nvPr>
            <p:ph type="ftr" sz="quarter" idx="11"/>
          </p:nvPr>
        </p:nvSpPr>
        <p:spPr/>
        <p:txBody>
          <a:bodyPr/>
          <a:lstStyle/>
          <a:p>
            <a:r>
              <a:rPr lang="en-US" dirty="0" smtClean="0"/>
              <a:t>24 CFR  § 570.201</a:t>
            </a:r>
            <a:endParaRPr lang="en-US" dirty="0"/>
          </a:p>
        </p:txBody>
      </p:sp>
      <p:sp>
        <p:nvSpPr>
          <p:cNvPr id="5" name="Slide Number Placeholder 4"/>
          <p:cNvSpPr>
            <a:spLocks noGrp="1"/>
          </p:cNvSpPr>
          <p:nvPr>
            <p:ph type="sldNum" sz="quarter" idx="12"/>
          </p:nvPr>
        </p:nvSpPr>
        <p:spPr/>
        <p:txBody>
          <a:bodyPr/>
          <a:lstStyle/>
          <a:p>
            <a:fld id="{E34E1EF3-0CBB-CD43-9CB9-DAAF44B6EB69}" type="slidenum">
              <a:rPr lang="en-US" smtClean="0"/>
              <a:t>11</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190" y="5655366"/>
            <a:ext cx="770709" cy="770709"/>
          </a:xfrm>
          <a:prstGeom prst="rect">
            <a:avLst/>
          </a:prstGeom>
        </p:spPr>
      </p:pic>
      <p:pic>
        <p:nvPicPr>
          <p:cNvPr id="14" name="Picture 13"/>
          <p:cNvPicPr>
            <a:picLocks noChangeAspect="1"/>
          </p:cNvPicPr>
          <p:nvPr/>
        </p:nvPicPr>
        <p:blipFill rotWithShape="1">
          <a:blip r:embed="rId4"/>
          <a:srcRect l="21348" t="11375" r="28392" b="23919"/>
          <a:stretch/>
        </p:blipFill>
        <p:spPr>
          <a:xfrm>
            <a:off x="6527692" y="1604684"/>
            <a:ext cx="5495309" cy="3825643"/>
          </a:xfrm>
          <a:prstGeom prst="rect">
            <a:avLst/>
          </a:prstGeom>
        </p:spPr>
      </p:pic>
      <p:sp>
        <p:nvSpPr>
          <p:cNvPr id="13" name="Rectangle 12"/>
          <p:cNvSpPr/>
          <p:nvPr/>
        </p:nvSpPr>
        <p:spPr>
          <a:xfrm>
            <a:off x="8890503" y="3028064"/>
            <a:ext cx="806043" cy="1086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91237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Objectives (cont.)</a:t>
            </a:r>
            <a:endParaRPr lang="en-US" dirty="0"/>
          </a:p>
        </p:txBody>
      </p:sp>
      <p:sp>
        <p:nvSpPr>
          <p:cNvPr id="3" name="Content Placeholder 2"/>
          <p:cNvSpPr>
            <a:spLocks noGrp="1"/>
          </p:cNvSpPr>
          <p:nvPr>
            <p:ph sz="half" idx="1"/>
          </p:nvPr>
        </p:nvSpPr>
        <p:spPr>
          <a:xfrm>
            <a:off x="344340" y="1699266"/>
            <a:ext cx="5453003" cy="4105228"/>
          </a:xfrm>
        </p:spPr>
        <p:style>
          <a:lnRef idx="2">
            <a:schemeClr val="accent6"/>
          </a:lnRef>
          <a:fillRef idx="1">
            <a:schemeClr val="lt1"/>
          </a:fillRef>
          <a:effectRef idx="0">
            <a:schemeClr val="accent6"/>
          </a:effectRef>
          <a:fontRef idx="minor">
            <a:schemeClr val="dk1"/>
          </a:fontRef>
        </p:style>
        <p:txBody>
          <a:bodyPr>
            <a:normAutofit fontScale="55000" lnSpcReduction="20000"/>
          </a:bodyPr>
          <a:lstStyle/>
          <a:p>
            <a:pPr marL="0" indent="0">
              <a:lnSpc>
                <a:spcPct val="120000"/>
              </a:lnSpc>
              <a:buNone/>
            </a:pPr>
            <a:r>
              <a:rPr lang="en-US" dirty="0">
                <a:latin typeface="Arial" panose="020B0604020202020204" pitchFamily="34" charset="0"/>
                <a:cs typeface="Arial" panose="020B0604020202020204" pitchFamily="34" charset="0"/>
              </a:rPr>
              <a:t>Determining Eligibility </a:t>
            </a:r>
          </a:p>
          <a:p>
            <a:pPr>
              <a:lnSpc>
                <a:spcPct val="120000"/>
              </a:lnSpc>
            </a:pPr>
            <a:r>
              <a:rPr lang="en-US" dirty="0">
                <a:latin typeface="Arial" panose="020B0604020202020204" pitchFamily="34" charset="0"/>
                <a:cs typeface="Arial" panose="020B0604020202020204" pitchFamily="34" charset="0"/>
              </a:rPr>
              <a:t>LMA</a:t>
            </a:r>
          </a:p>
          <a:p>
            <a:pPr lvl="1">
              <a:lnSpc>
                <a:spcPct val="120000"/>
              </a:lnSpc>
            </a:pPr>
            <a:r>
              <a:rPr lang="en-US" sz="2500" dirty="0">
                <a:latin typeface="Arial" panose="020B0604020202020204" pitchFamily="34" charset="0"/>
                <a:cs typeface="Arial" panose="020B0604020202020204" pitchFamily="34" charset="0"/>
              </a:rPr>
              <a:t>Block group is 47% or greater </a:t>
            </a:r>
            <a:r>
              <a:rPr lang="en-US" sz="2500" dirty="0" smtClean="0">
                <a:latin typeface="Arial" panose="020B0604020202020204" pitchFamily="34" charset="0"/>
                <a:cs typeface="Arial" panose="020B0604020202020204" pitchFamily="34" charset="0"/>
              </a:rPr>
              <a:t>LMI (Exception Grantee)</a:t>
            </a:r>
            <a:endParaRPr lang="en-US" sz="2500" dirty="0">
              <a:latin typeface="Arial" panose="020B0604020202020204" pitchFamily="34" charset="0"/>
              <a:cs typeface="Arial" panose="020B0604020202020204" pitchFamily="34" charset="0"/>
            </a:endParaRPr>
          </a:p>
          <a:p>
            <a:pPr lvl="1">
              <a:lnSpc>
                <a:spcPct val="120000"/>
              </a:lnSpc>
            </a:pPr>
            <a:r>
              <a:rPr lang="en-US" sz="2500" dirty="0">
                <a:latin typeface="Arial" panose="020B0604020202020204" pitchFamily="34" charset="0"/>
                <a:cs typeface="Arial" panose="020B0604020202020204" pitchFamily="34" charset="0"/>
              </a:rPr>
              <a:t>Survey to determine service area is LMI</a:t>
            </a:r>
          </a:p>
          <a:p>
            <a:pPr>
              <a:lnSpc>
                <a:spcPct val="120000"/>
              </a:lnSpc>
            </a:pPr>
            <a:r>
              <a:rPr lang="en-US" dirty="0">
                <a:latin typeface="Arial" panose="020B0604020202020204" pitchFamily="34" charset="0"/>
                <a:cs typeface="Arial" panose="020B0604020202020204" pitchFamily="34" charset="0"/>
              </a:rPr>
              <a:t>LMC</a:t>
            </a:r>
          </a:p>
          <a:p>
            <a:pPr lvl="1">
              <a:lnSpc>
                <a:spcPct val="120000"/>
              </a:lnSpc>
            </a:pPr>
            <a:r>
              <a:rPr lang="en-US" sz="2900" dirty="0">
                <a:latin typeface="Arial" panose="020B0604020202020204" pitchFamily="34" charset="0"/>
                <a:cs typeface="Arial" panose="020B0604020202020204" pitchFamily="34" charset="0"/>
              </a:rPr>
              <a:t>Presumed to be LMI</a:t>
            </a:r>
          </a:p>
          <a:p>
            <a:pPr lvl="1">
              <a:lnSpc>
                <a:spcPct val="120000"/>
              </a:lnSpc>
            </a:pPr>
            <a:r>
              <a:rPr lang="en-US" sz="2900" dirty="0">
                <a:latin typeface="Arial" panose="020B0604020202020204" pitchFamily="34" charset="0"/>
                <a:cs typeface="Arial" panose="020B0604020202020204" pitchFamily="34" charset="0"/>
              </a:rPr>
              <a:t>Income verification</a:t>
            </a:r>
          </a:p>
          <a:p>
            <a:pPr lvl="2">
              <a:lnSpc>
                <a:spcPct val="120000"/>
              </a:lnSpc>
            </a:pPr>
            <a:r>
              <a:rPr lang="en-US" sz="2500" dirty="0">
                <a:latin typeface="Arial" panose="020B0604020202020204" pitchFamily="34" charset="0"/>
                <a:cs typeface="Arial" panose="020B0604020202020204" pitchFamily="34" charset="0"/>
              </a:rPr>
              <a:t>Self-certification okay if not receiving direct financial benefit.</a:t>
            </a:r>
          </a:p>
          <a:p>
            <a:pPr lvl="2">
              <a:lnSpc>
                <a:spcPct val="120000"/>
              </a:lnSpc>
            </a:pPr>
            <a:r>
              <a:rPr lang="en-US" sz="2500" dirty="0">
                <a:latin typeface="Arial" panose="020B0604020202020204" pitchFamily="34" charset="0"/>
                <a:cs typeface="Arial" panose="020B0604020202020204" pitchFamily="34" charset="0"/>
              </a:rPr>
              <a:t>Always better and safer to have documentation</a:t>
            </a:r>
          </a:p>
          <a:p>
            <a:pPr marL="0" indent="0">
              <a:lnSpc>
                <a:spcPct val="120000"/>
              </a:lnSpc>
              <a:buNone/>
            </a:pPr>
            <a:r>
              <a:rPr lang="en-US" dirty="0">
                <a:latin typeface="Arial" panose="020B0604020202020204" pitchFamily="34" charset="0"/>
                <a:cs typeface="Arial" panose="020B0604020202020204" pitchFamily="34" charset="0"/>
              </a:rPr>
              <a:t>Whatever National Objective you’re program is achieving with CDBG funds, the methodology </a:t>
            </a:r>
            <a:r>
              <a:rPr lang="en-US" dirty="0" smtClean="0">
                <a:latin typeface="Arial" panose="020B0604020202020204" pitchFamily="34" charset="0"/>
                <a:cs typeface="Arial" panose="020B0604020202020204" pitchFamily="34" charset="0"/>
              </a:rPr>
              <a:t>used </a:t>
            </a:r>
            <a:r>
              <a:rPr lang="en-US" dirty="0">
                <a:latin typeface="Arial" panose="020B0604020202020204" pitchFamily="34" charset="0"/>
                <a:cs typeface="Arial" panose="020B0604020202020204" pitchFamily="34" charset="0"/>
              </a:rPr>
              <a:t>must all be documented and retained in your files for that activity. </a:t>
            </a:r>
          </a:p>
          <a:p>
            <a:endParaRPr lang="en-US" dirty="0"/>
          </a:p>
        </p:txBody>
      </p:sp>
      <p:sp>
        <p:nvSpPr>
          <p:cNvPr id="4" name="Footer Placeholder 3"/>
          <p:cNvSpPr>
            <a:spLocks noGrp="1"/>
          </p:cNvSpPr>
          <p:nvPr>
            <p:ph type="ftr" sz="quarter" idx="11"/>
          </p:nvPr>
        </p:nvSpPr>
        <p:spPr/>
        <p:txBody>
          <a:bodyPr/>
          <a:lstStyle/>
          <a:p>
            <a:r>
              <a:rPr lang="en-US" dirty="0" smtClean="0"/>
              <a:t>24 CFR  § 570.201</a:t>
            </a:r>
            <a:endParaRPr lang="en-US" dirty="0"/>
          </a:p>
        </p:txBody>
      </p:sp>
      <p:sp>
        <p:nvSpPr>
          <p:cNvPr id="5" name="Slide Number Placeholder 4"/>
          <p:cNvSpPr>
            <a:spLocks noGrp="1"/>
          </p:cNvSpPr>
          <p:nvPr>
            <p:ph type="sldNum" sz="quarter" idx="12"/>
          </p:nvPr>
        </p:nvSpPr>
        <p:spPr/>
        <p:txBody>
          <a:bodyPr/>
          <a:lstStyle/>
          <a:p>
            <a:fld id="{E34E1EF3-0CBB-CD43-9CB9-DAAF44B6EB69}" type="slidenum">
              <a:rPr lang="en-US" smtClean="0"/>
              <a:t>12</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190" y="5655366"/>
            <a:ext cx="770709" cy="77070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2457" y="1691075"/>
            <a:ext cx="2835826" cy="3669893"/>
          </a:xfrm>
          <a:prstGeom prst="rect">
            <a:avLst/>
          </a:prstGeom>
          <a:ln>
            <a:noFill/>
          </a:ln>
          <a:effectLst>
            <a:outerShdw blurRad="190500" algn="tl" rotWithShape="0">
              <a:srgbClr val="000000">
                <a:alpha val="70000"/>
              </a:srgbClr>
            </a:outerShdw>
          </a:effectLst>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9230" y="1691075"/>
            <a:ext cx="2836204" cy="36698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406290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Income Limits FY23</a:t>
            </a:r>
            <a:endParaRPr lang="en-US" dirty="0"/>
          </a:p>
        </p:txBody>
      </p:sp>
      <p:sp>
        <p:nvSpPr>
          <p:cNvPr id="4" name="Footer Placeholder 3"/>
          <p:cNvSpPr>
            <a:spLocks noGrp="1"/>
          </p:cNvSpPr>
          <p:nvPr>
            <p:ph type="ftr" sz="quarter" idx="11"/>
          </p:nvPr>
        </p:nvSpPr>
        <p:spPr/>
        <p:txBody>
          <a:bodyPr/>
          <a:lstStyle/>
          <a:p>
            <a:r>
              <a:rPr lang="en-US" dirty="0" smtClean="0"/>
              <a:t>Income Limits</a:t>
            </a:r>
            <a:endParaRPr lang="en-US" dirty="0"/>
          </a:p>
        </p:txBody>
      </p:sp>
      <p:sp>
        <p:nvSpPr>
          <p:cNvPr id="5" name="Slide Number Placeholder 4"/>
          <p:cNvSpPr>
            <a:spLocks noGrp="1"/>
          </p:cNvSpPr>
          <p:nvPr>
            <p:ph type="sldNum" sz="quarter" idx="12"/>
          </p:nvPr>
        </p:nvSpPr>
        <p:spPr/>
        <p:txBody>
          <a:bodyPr/>
          <a:lstStyle/>
          <a:p>
            <a:fld id="{E34E1EF3-0CBB-CD43-9CB9-DAAF44B6EB69}" type="slidenum">
              <a:rPr lang="en-US" smtClean="0"/>
              <a:t>13</a:t>
            </a:fld>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649" y="5633871"/>
            <a:ext cx="810472" cy="810472"/>
          </a:xfrm>
          <a:prstGeom prst="rect">
            <a:avLst/>
          </a:prstGeom>
        </p:spPr>
      </p:pic>
      <p:sp>
        <p:nvSpPr>
          <p:cNvPr id="11" name="TextBox 10"/>
          <p:cNvSpPr txBox="1"/>
          <p:nvPr/>
        </p:nvSpPr>
        <p:spPr>
          <a:xfrm>
            <a:off x="8760823" y="1665493"/>
            <a:ext cx="3431177" cy="341632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At least 70% of CDBG funds are statutorily required to be expended on LMI serving activities.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51-80% of area median income = moderate-income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30-50% of area median income = low-income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Under 30% of area median income = very low-income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Can be found on the County CED or HUD’s website</a:t>
            </a:r>
          </a:p>
        </p:txBody>
      </p:sp>
      <p:pic>
        <p:nvPicPr>
          <p:cNvPr id="2" name="Picture 1"/>
          <p:cNvPicPr>
            <a:picLocks noChangeAspect="1"/>
          </p:cNvPicPr>
          <p:nvPr/>
        </p:nvPicPr>
        <p:blipFill>
          <a:blip r:embed="rId4"/>
          <a:stretch>
            <a:fillRect/>
          </a:stretch>
        </p:blipFill>
        <p:spPr>
          <a:xfrm>
            <a:off x="254942" y="1588168"/>
            <a:ext cx="7814466" cy="4176362"/>
          </a:xfrm>
          <a:prstGeom prst="rect">
            <a:avLst/>
          </a:prstGeom>
        </p:spPr>
      </p:pic>
    </p:spTree>
    <p:extLst>
      <p:ext uri="{BB962C8B-B14F-4D97-AF65-F5344CB8AC3E}">
        <p14:creationId xmlns:p14="http://schemas.microsoft.com/office/powerpoint/2010/main" val="10345914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Matrix Codes </a:t>
            </a:r>
            <a:endParaRPr lang="en-US" dirty="0"/>
          </a:p>
        </p:txBody>
      </p:sp>
      <p:sp>
        <p:nvSpPr>
          <p:cNvPr id="9" name="Content Placeholder 8"/>
          <p:cNvSpPr>
            <a:spLocks noGrp="1"/>
          </p:cNvSpPr>
          <p:nvPr>
            <p:ph sz="half" idx="1"/>
          </p:nvPr>
        </p:nvSpPr>
        <p:spPr/>
        <p:txBody>
          <a:bodyPr>
            <a:normAutofit/>
          </a:bodyPr>
          <a:lstStyle/>
          <a:p>
            <a:pPr marL="0" indent="0" algn="ctr">
              <a:buNone/>
            </a:pPr>
            <a:r>
              <a:rPr lang="en-US" dirty="0" smtClean="0"/>
              <a:t>  </a:t>
            </a:r>
            <a:endParaRPr lang="en-US" sz="1800" dirty="0" smtClean="0"/>
          </a:p>
          <a:p>
            <a:pPr marL="0" indent="0">
              <a:buNone/>
            </a:pPr>
            <a:endParaRPr lang="en-US" sz="1800" dirty="0" smtClean="0"/>
          </a:p>
          <a:p>
            <a:endParaRPr lang="en-US" sz="1800" dirty="0"/>
          </a:p>
          <a:p>
            <a:endParaRPr lang="en-US" sz="1800" dirty="0" smtClean="0"/>
          </a:p>
          <a:p>
            <a:pPr marL="0" indent="0" algn="ctr">
              <a:buNone/>
            </a:pPr>
            <a:endParaRPr lang="en-US" dirty="0"/>
          </a:p>
        </p:txBody>
      </p:sp>
      <p:sp>
        <p:nvSpPr>
          <p:cNvPr id="4" name="Footer Placeholder 3">
            <a:extLst>
              <a:ext uri="{FF2B5EF4-FFF2-40B4-BE49-F238E27FC236}">
                <a16:creationId xmlns="" xmlns:a16="http://schemas.microsoft.com/office/drawing/2014/main" id="{F840DB6F-BE4E-EE41-97F4-21655C9462C1}"/>
              </a:ext>
            </a:extLst>
          </p:cNvPr>
          <p:cNvSpPr>
            <a:spLocks noGrp="1"/>
          </p:cNvSpPr>
          <p:nvPr>
            <p:ph type="ftr" sz="quarter" idx="11"/>
          </p:nvPr>
        </p:nvSpPr>
        <p:spPr/>
        <p:txBody>
          <a:bodyPr/>
          <a:lstStyle/>
          <a:p>
            <a:r>
              <a:rPr lang="en-US" dirty="0" smtClean="0"/>
              <a:t>CDBG Matrix Codes </a:t>
            </a:r>
            <a:endParaRPr lang="en-US" dirty="0"/>
          </a:p>
        </p:txBody>
      </p:sp>
      <p:sp>
        <p:nvSpPr>
          <p:cNvPr id="5" name="Slide Number Placeholder 4">
            <a:extLst>
              <a:ext uri="{FF2B5EF4-FFF2-40B4-BE49-F238E27FC236}">
                <a16:creationId xmlns="" xmlns:a16="http://schemas.microsoft.com/office/drawing/2014/main" id="{5B44F3F4-436A-D947-B6F7-6F22F263E240}"/>
              </a:ext>
            </a:extLst>
          </p:cNvPr>
          <p:cNvSpPr>
            <a:spLocks noGrp="1"/>
          </p:cNvSpPr>
          <p:nvPr>
            <p:ph type="sldNum" sz="quarter" idx="12"/>
          </p:nvPr>
        </p:nvSpPr>
        <p:spPr/>
        <p:txBody>
          <a:bodyPr/>
          <a:lstStyle/>
          <a:p>
            <a:fld id="{E34E1EF3-0CBB-CD43-9CB9-DAAF44B6EB69}" type="slidenum">
              <a:rPr lang="en-US" smtClean="0"/>
              <a:t>14</a:t>
            </a:fld>
            <a:endParaRPr lang="en-US"/>
          </a:p>
        </p:txBody>
      </p:sp>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533840" y="1334303"/>
            <a:ext cx="3968540" cy="5135759"/>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811" y="5612653"/>
            <a:ext cx="836023" cy="836023"/>
          </a:xfrm>
          <a:prstGeom prst="rect">
            <a:avLst/>
          </a:prstGeom>
        </p:spPr>
      </p:pic>
      <p:sp>
        <p:nvSpPr>
          <p:cNvPr id="7" name="TextBox 6"/>
          <p:cNvSpPr txBox="1"/>
          <p:nvPr/>
        </p:nvSpPr>
        <p:spPr>
          <a:xfrm>
            <a:off x="6164231" y="1760540"/>
            <a:ext cx="5205199" cy="36933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CDBG Activities must fit within the prescribed Matrix Codes.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Codes relate to the National Objectives and the goals reported to HUD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Matrix Codes and National Objectives relate to the County’s Consolidated Plan.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All Matrix Codes are available on the County website and in Neighborly.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As part of the County Consolidated Plan only the following activity types will be funded: </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Housing</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Infrastructure/Public Facilities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Public Services</a:t>
            </a:r>
          </a:p>
        </p:txBody>
      </p:sp>
    </p:spTree>
    <p:extLst>
      <p:ext uri="{BB962C8B-B14F-4D97-AF65-F5344CB8AC3E}">
        <p14:creationId xmlns:p14="http://schemas.microsoft.com/office/powerpoint/2010/main" val="15553930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275" y="1409530"/>
            <a:ext cx="3278875" cy="1817086"/>
          </a:xfrm>
          <a:prstGeom prst="rect">
            <a:avLst/>
          </a:prstGeom>
          <a:ln>
            <a:noFill/>
          </a:ln>
          <a:effectLst>
            <a:outerShdw blurRad="190500" algn="tl" rotWithShape="0">
              <a:srgbClr val="000000">
                <a:alpha val="70000"/>
              </a:srgbClr>
            </a:outerShdw>
          </a:effectLst>
        </p:spPr>
      </p:pic>
      <p:sp>
        <p:nvSpPr>
          <p:cNvPr id="6" name="Title 5"/>
          <p:cNvSpPr>
            <a:spLocks noGrp="1"/>
          </p:cNvSpPr>
          <p:nvPr>
            <p:ph type="title"/>
          </p:nvPr>
        </p:nvSpPr>
        <p:spPr>
          <a:xfrm>
            <a:off x="341463" y="514770"/>
            <a:ext cx="7752335" cy="661418"/>
          </a:xfrm>
        </p:spPr>
        <p:txBody>
          <a:bodyPr>
            <a:normAutofit/>
          </a:bodyPr>
          <a:lstStyle/>
          <a:p>
            <a:r>
              <a:rPr lang="en-US" dirty="0" smtClean="0"/>
              <a:t>CDBG Public Facilities and Infrastructure</a:t>
            </a:r>
            <a:endParaRPr lang="en-US" dirty="0"/>
          </a:p>
        </p:txBody>
      </p:sp>
      <p:sp>
        <p:nvSpPr>
          <p:cNvPr id="7" name="Content Placeholder 6"/>
          <p:cNvSpPr>
            <a:spLocks noGrp="1"/>
          </p:cNvSpPr>
          <p:nvPr>
            <p:ph sz="half" idx="1"/>
          </p:nvPr>
        </p:nvSpPr>
        <p:spPr>
          <a:xfrm>
            <a:off x="608161" y="1760539"/>
            <a:ext cx="11104868" cy="4021952"/>
          </a:xfrm>
        </p:spPr>
        <p:txBody>
          <a:bodyPr>
            <a:normAutofit/>
          </a:bodyPr>
          <a:lstStyle/>
          <a:p>
            <a:r>
              <a:rPr lang="en-US" sz="1800" dirty="0"/>
              <a:t>Eligible Applicants:</a:t>
            </a:r>
          </a:p>
          <a:p>
            <a:pPr lvl="1"/>
            <a:r>
              <a:rPr lang="en-US" sz="1400" dirty="0"/>
              <a:t>Cities, special service districts, Davis County departments, non-profits </a:t>
            </a:r>
          </a:p>
          <a:p>
            <a:pPr marL="457189" lvl="1" indent="0">
              <a:buNone/>
            </a:pPr>
            <a:r>
              <a:rPr lang="en-US" sz="1400" dirty="0"/>
              <a:t>with facilities available to the public (e.g. homeless shelters) </a:t>
            </a:r>
            <a:endParaRPr lang="en-US" sz="1200" dirty="0"/>
          </a:p>
          <a:p>
            <a:r>
              <a:rPr lang="en-US" sz="1800" dirty="0"/>
              <a:t>Eligible Activities </a:t>
            </a:r>
          </a:p>
          <a:p>
            <a:pPr lvl="1"/>
            <a:r>
              <a:rPr lang="en-US" sz="1400" dirty="0"/>
              <a:t>Land acquisition</a:t>
            </a:r>
          </a:p>
          <a:p>
            <a:pPr lvl="2"/>
            <a:r>
              <a:rPr lang="en-US" sz="1400" dirty="0"/>
              <a:t>Construction of a new public facility</a:t>
            </a:r>
          </a:p>
          <a:p>
            <a:pPr lvl="1"/>
            <a:r>
              <a:rPr lang="en-US" sz="1400" dirty="0"/>
              <a:t>Infrastructure </a:t>
            </a:r>
          </a:p>
          <a:p>
            <a:pPr lvl="2"/>
            <a:r>
              <a:rPr lang="en-US" sz="1400" dirty="0"/>
              <a:t>Sewer/water projects </a:t>
            </a:r>
          </a:p>
          <a:p>
            <a:pPr lvl="2"/>
            <a:r>
              <a:rPr lang="en-US" sz="1400" dirty="0"/>
              <a:t>Storm drains</a:t>
            </a:r>
          </a:p>
          <a:p>
            <a:pPr lvl="1"/>
            <a:r>
              <a:rPr lang="en-US" sz="1400" dirty="0"/>
              <a:t>Public Facilities </a:t>
            </a:r>
          </a:p>
          <a:p>
            <a:pPr lvl="2"/>
            <a:r>
              <a:rPr lang="en-US" sz="1400" dirty="0"/>
              <a:t>Sidewalks/street improvements (e.g. ADA Ramps)</a:t>
            </a:r>
          </a:p>
          <a:p>
            <a:pPr lvl="2"/>
            <a:r>
              <a:rPr lang="en-US" sz="1400" dirty="0"/>
              <a:t>Remodel of public facility (e.g. Senior Center)</a:t>
            </a:r>
          </a:p>
          <a:p>
            <a:pPr lvl="2"/>
            <a:r>
              <a:rPr lang="en-US" sz="1400" dirty="0"/>
              <a:t>Parks/recreational facilities </a:t>
            </a:r>
          </a:p>
          <a:p>
            <a:pPr marL="0" indent="0" algn="ctr">
              <a:buNone/>
            </a:pPr>
            <a:endParaRPr lang="en-US" sz="1000" dirty="0"/>
          </a:p>
        </p:txBody>
      </p:sp>
      <p:sp>
        <p:nvSpPr>
          <p:cNvPr id="4" name="Footer Placeholder 3">
            <a:extLst>
              <a:ext uri="{FF2B5EF4-FFF2-40B4-BE49-F238E27FC236}">
                <a16:creationId xmlns="" xmlns:a16="http://schemas.microsoft.com/office/drawing/2014/main" id="{221D3D1E-B3A2-DB4F-A545-7D6388186952}"/>
              </a:ext>
            </a:extLst>
          </p:cNvPr>
          <p:cNvSpPr>
            <a:spLocks noGrp="1"/>
          </p:cNvSpPr>
          <p:nvPr>
            <p:ph type="ftr" sz="quarter" idx="11"/>
          </p:nvPr>
        </p:nvSpPr>
        <p:spPr>
          <a:xfrm>
            <a:off x="9334124" y="5849759"/>
            <a:ext cx="2728716" cy="365125"/>
          </a:xfrm>
        </p:spPr>
        <p:txBody>
          <a:bodyPr/>
          <a:lstStyle/>
          <a:p>
            <a:r>
              <a:rPr lang="en-US" dirty="0" smtClean="0"/>
              <a:t>Public Facilities and Infrastructure</a:t>
            </a:r>
            <a:endParaRPr lang="en-US" dirty="0"/>
          </a:p>
        </p:txBody>
      </p:sp>
      <p:sp>
        <p:nvSpPr>
          <p:cNvPr id="5" name="Slide Number Placeholder 4">
            <a:extLst>
              <a:ext uri="{FF2B5EF4-FFF2-40B4-BE49-F238E27FC236}">
                <a16:creationId xmlns="" xmlns:a16="http://schemas.microsoft.com/office/drawing/2014/main" id="{AAB20A0E-6EFB-3746-A57C-37410F8EE609}"/>
              </a:ext>
            </a:extLst>
          </p:cNvPr>
          <p:cNvSpPr>
            <a:spLocks noGrp="1"/>
          </p:cNvSpPr>
          <p:nvPr>
            <p:ph type="sldNum" sz="quarter" idx="12"/>
          </p:nvPr>
        </p:nvSpPr>
        <p:spPr/>
        <p:txBody>
          <a:bodyPr/>
          <a:lstStyle/>
          <a:p>
            <a:fld id="{E34E1EF3-0CBB-CD43-9CB9-DAAF44B6EB69}" type="slidenum">
              <a:rPr lang="en-US" smtClean="0"/>
              <a:t>15</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2811" y="5612653"/>
            <a:ext cx="836023" cy="83602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199" y="2764539"/>
            <a:ext cx="2503640" cy="1877730"/>
          </a:xfrm>
          <a:prstGeom prst="rect">
            <a:avLst/>
          </a:prstGeom>
          <a:ln>
            <a:noFill/>
          </a:ln>
          <a:effectLst>
            <a:outerShdw blurRad="190500" algn="tl" rotWithShape="0">
              <a:srgbClr val="000000">
                <a:alpha val="70000"/>
              </a:srgbClr>
            </a:outerShdw>
          </a:effectLst>
        </p:spPr>
      </p:pic>
      <p:pic>
        <p:nvPicPr>
          <p:cNvPr id="1026" name="Picture 2" descr="Davis County Library Cover — Wadman Corpor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4852" y="3260250"/>
            <a:ext cx="2854763" cy="1903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0447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463" y="514770"/>
            <a:ext cx="6736670" cy="661418"/>
          </a:xfrm>
        </p:spPr>
        <p:txBody>
          <a:bodyPr>
            <a:normAutofit/>
          </a:bodyPr>
          <a:lstStyle/>
          <a:p>
            <a:r>
              <a:rPr lang="en-US" dirty="0" smtClean="0"/>
              <a:t>CDBG Home </a:t>
            </a:r>
            <a:r>
              <a:rPr lang="en-US" dirty="0" smtClean="0"/>
              <a:t>Ownership &amp; Rehab</a:t>
            </a:r>
            <a:endParaRPr lang="en-US" dirty="0"/>
          </a:p>
        </p:txBody>
      </p:sp>
      <p:sp>
        <p:nvSpPr>
          <p:cNvPr id="3" name="Content Placeholder 2"/>
          <p:cNvSpPr>
            <a:spLocks noGrp="1"/>
          </p:cNvSpPr>
          <p:nvPr>
            <p:ph sz="half" idx="1"/>
          </p:nvPr>
        </p:nvSpPr>
        <p:spPr>
          <a:xfrm>
            <a:off x="677537" y="1886690"/>
            <a:ext cx="5502926" cy="4089219"/>
          </a:xfrm>
          <a:ln>
            <a:noFill/>
          </a:ln>
        </p:spPr>
        <p:style>
          <a:lnRef idx="2">
            <a:schemeClr val="accent6"/>
          </a:lnRef>
          <a:fillRef idx="1">
            <a:schemeClr val="lt1"/>
          </a:fillRef>
          <a:effectRef idx="0">
            <a:schemeClr val="accent6"/>
          </a:effectRef>
          <a:fontRef idx="minor">
            <a:schemeClr val="dk1"/>
          </a:fontRef>
        </p:style>
        <p:txBody>
          <a:bodyPr>
            <a:normAutofit lnSpcReduction="10000"/>
          </a:bodyPr>
          <a:lstStyle/>
          <a:p>
            <a:r>
              <a:rPr lang="en-US" sz="1800" dirty="0">
                <a:latin typeface="Arial" panose="020B0604020202020204" pitchFamily="34" charset="0"/>
                <a:cs typeface="Arial" panose="020B0604020202020204" pitchFamily="34" charset="0"/>
              </a:rPr>
              <a:t>Eligible Applicants:</a:t>
            </a:r>
          </a:p>
          <a:p>
            <a:pPr lvl="1"/>
            <a:r>
              <a:rPr lang="en-US" sz="1400" dirty="0">
                <a:latin typeface="Arial" panose="020B0604020202020204" pitchFamily="34" charset="0"/>
                <a:cs typeface="Arial" panose="020B0604020202020204" pitchFamily="34" charset="0"/>
              </a:rPr>
              <a:t>Cities, housing authority, </a:t>
            </a:r>
            <a:r>
              <a:rPr lang="en-US" sz="1400" dirty="0" smtClean="0">
                <a:latin typeface="Arial" panose="020B0604020202020204" pitchFamily="34" charset="0"/>
                <a:cs typeface="Arial" panose="020B0604020202020204" pitchFamily="34" charset="0"/>
              </a:rPr>
              <a:t>non-profits</a:t>
            </a:r>
          </a:p>
          <a:p>
            <a:pPr lvl="1"/>
            <a:r>
              <a:rPr lang="en-US" sz="1400" dirty="0" smtClean="0">
                <a:latin typeface="Arial" panose="020B0604020202020204" pitchFamily="34" charset="0"/>
                <a:cs typeface="Arial" panose="020B0604020202020204" pitchFamily="34" charset="0"/>
              </a:rPr>
              <a:t>Davis County runs Homeownership Assistance Program</a:t>
            </a:r>
            <a:endParaRPr lang="en-US" sz="1400" dirty="0">
              <a:latin typeface="Arial" panose="020B0604020202020204" pitchFamily="34" charset="0"/>
              <a:cs typeface="Arial" panose="020B0604020202020204" pitchFamily="34" charset="0"/>
            </a:endParaRPr>
          </a:p>
          <a:p>
            <a:pPr marL="457189" lvl="1" indent="0">
              <a:buNone/>
            </a:pPr>
            <a:endParaRPr lang="en-US" sz="12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Eligible Activities </a:t>
            </a:r>
          </a:p>
          <a:p>
            <a:pPr lvl="1"/>
            <a:r>
              <a:rPr lang="en-US" sz="1400" dirty="0">
                <a:latin typeface="Arial" panose="020B0604020202020204" pitchFamily="34" charset="0"/>
                <a:cs typeface="Arial" panose="020B0604020202020204" pitchFamily="34" charset="0"/>
              </a:rPr>
              <a:t>Residential Rehab</a:t>
            </a:r>
          </a:p>
          <a:p>
            <a:pPr lvl="2"/>
            <a:r>
              <a:rPr lang="en-US" sz="1400" dirty="0">
                <a:latin typeface="Arial" panose="020B0604020202020204" pitchFamily="34" charset="0"/>
                <a:cs typeface="Arial" panose="020B0604020202020204" pitchFamily="34" charset="0"/>
              </a:rPr>
              <a:t>Roof repair</a:t>
            </a:r>
          </a:p>
          <a:p>
            <a:pPr lvl="2"/>
            <a:r>
              <a:rPr lang="en-US" sz="1400" dirty="0">
                <a:latin typeface="Arial" panose="020B0604020202020204" pitchFamily="34" charset="0"/>
                <a:cs typeface="Arial" panose="020B0604020202020204" pitchFamily="34" charset="0"/>
              </a:rPr>
              <a:t>Structural deficiencies</a:t>
            </a:r>
          </a:p>
          <a:p>
            <a:pPr lvl="2"/>
            <a:r>
              <a:rPr lang="en-US" sz="1400" dirty="0">
                <a:latin typeface="Arial" panose="020B0604020202020204" pitchFamily="34" charset="0"/>
                <a:cs typeface="Arial" panose="020B0604020202020204" pitchFamily="34" charset="0"/>
              </a:rPr>
              <a:t>Lead paint abatement (homes built before 1978)</a:t>
            </a:r>
          </a:p>
          <a:p>
            <a:pPr lvl="2"/>
            <a:r>
              <a:rPr lang="en-US" sz="1400" dirty="0">
                <a:latin typeface="Arial" panose="020B0604020202020204" pitchFamily="34" charset="0"/>
                <a:cs typeface="Arial" panose="020B0604020202020204" pitchFamily="34" charset="0"/>
              </a:rPr>
              <a:t>Weatherization</a:t>
            </a:r>
          </a:p>
          <a:p>
            <a:pPr lvl="2"/>
            <a:r>
              <a:rPr lang="en-US" sz="1400" dirty="0">
                <a:latin typeface="Arial" panose="020B0604020202020204" pitchFamily="34" charset="0"/>
                <a:cs typeface="Arial" panose="020B0604020202020204" pitchFamily="34" charset="0"/>
              </a:rPr>
              <a:t>Energy Conservation</a:t>
            </a:r>
          </a:p>
          <a:p>
            <a:pPr lvl="2"/>
            <a:r>
              <a:rPr lang="en-US" sz="1400" dirty="0">
                <a:latin typeface="Arial" panose="020B0604020202020204" pitchFamily="34" charset="0"/>
                <a:cs typeface="Arial" panose="020B0604020202020204" pitchFamily="34" charset="0"/>
              </a:rPr>
              <a:t>Reconstruction (e.g. replacing substandard housing</a:t>
            </a:r>
            <a:r>
              <a:rPr lang="en-US" sz="1400" dirty="0" smtClean="0">
                <a:latin typeface="Arial" panose="020B0604020202020204" pitchFamily="34" charset="0"/>
                <a:cs typeface="Arial" panose="020B0604020202020204" pitchFamily="34" charset="0"/>
              </a:rPr>
              <a:t>)</a:t>
            </a:r>
          </a:p>
          <a:p>
            <a:pPr lvl="2"/>
            <a:r>
              <a:rPr lang="en-US" sz="1400" dirty="0" smtClean="0">
                <a:latin typeface="Arial" panose="020B0604020202020204" pitchFamily="34" charset="0"/>
                <a:cs typeface="Arial" panose="020B0604020202020204" pitchFamily="34" charset="0"/>
              </a:rPr>
              <a:t>Projects to create affordable housing (e.g. purchasing a building with intent to convert to low-income housing) </a:t>
            </a:r>
            <a:endParaRPr lang="en-US" sz="1400" dirty="0" smtClean="0">
              <a:latin typeface="Arial" panose="020B0604020202020204" pitchFamily="34" charset="0"/>
              <a:cs typeface="Arial" panose="020B0604020202020204" pitchFamily="34" charset="0"/>
            </a:endParaRPr>
          </a:p>
          <a:p>
            <a:pPr lvl="2"/>
            <a:r>
              <a:rPr lang="en-US" sz="1400" dirty="0" smtClean="0">
                <a:latin typeface="Arial" panose="020B0604020202020204" pitchFamily="34" charset="0"/>
                <a:cs typeface="Arial" panose="020B0604020202020204" pitchFamily="34" charset="0"/>
              </a:rPr>
              <a:t>Loans to Homebuyers</a:t>
            </a:r>
            <a:endParaRPr lang="en-US" sz="1400" dirty="0">
              <a:latin typeface="Arial" panose="020B0604020202020204" pitchFamily="34" charset="0"/>
              <a:cs typeface="Arial" panose="020B0604020202020204" pitchFamily="34" charset="0"/>
            </a:endParaRPr>
          </a:p>
          <a:p>
            <a:pPr marL="0" indent="0">
              <a:buNone/>
            </a:pPr>
            <a:endParaRPr lang="en-US" dirty="0" smtClean="0"/>
          </a:p>
        </p:txBody>
      </p:sp>
      <p:sp>
        <p:nvSpPr>
          <p:cNvPr id="4" name="Footer Placeholder 3"/>
          <p:cNvSpPr>
            <a:spLocks noGrp="1"/>
          </p:cNvSpPr>
          <p:nvPr>
            <p:ph type="ftr" sz="quarter" idx="11"/>
          </p:nvPr>
        </p:nvSpPr>
        <p:spPr/>
        <p:txBody>
          <a:bodyPr/>
          <a:lstStyle/>
          <a:p>
            <a:r>
              <a:rPr lang="en-US" dirty="0" smtClean="0"/>
              <a:t>Home Rehab</a:t>
            </a:r>
            <a:endParaRPr lang="en-US" dirty="0"/>
          </a:p>
        </p:txBody>
      </p:sp>
      <p:sp>
        <p:nvSpPr>
          <p:cNvPr id="5" name="Slide Number Placeholder 4"/>
          <p:cNvSpPr>
            <a:spLocks noGrp="1"/>
          </p:cNvSpPr>
          <p:nvPr>
            <p:ph type="sldNum" sz="quarter" idx="12"/>
          </p:nvPr>
        </p:nvSpPr>
        <p:spPr/>
        <p:txBody>
          <a:bodyPr/>
          <a:lstStyle/>
          <a:p>
            <a:fld id="{E34E1EF3-0CBB-CD43-9CB9-DAAF44B6EB69}" type="slidenum">
              <a:rPr lang="en-US" smtClean="0"/>
              <a:t>16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190" y="5655366"/>
            <a:ext cx="770709" cy="770709"/>
          </a:xfrm>
          <a:prstGeom prst="rect">
            <a:avLst/>
          </a:prstGeom>
        </p:spPr>
      </p:pic>
      <p:pic>
        <p:nvPicPr>
          <p:cNvPr id="2050" name="Picture 2" descr="Foundation Repair Services | ABI Corpo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538" y="1548019"/>
            <a:ext cx="3639205" cy="27049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 Tree Fell On My Roof. What Do I Do About It? - K&amp;P Roofing, Siding, &amp;  Home Improv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6544" y="3204933"/>
            <a:ext cx="3177767" cy="2096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128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CDBG Public Services </a:t>
            </a:r>
            <a:endParaRPr lang="en-US" dirty="0"/>
          </a:p>
        </p:txBody>
      </p:sp>
      <p:sp>
        <p:nvSpPr>
          <p:cNvPr id="9" name="Content Placeholder 8"/>
          <p:cNvSpPr>
            <a:spLocks noGrp="1"/>
          </p:cNvSpPr>
          <p:nvPr>
            <p:ph sz="half" idx="1"/>
          </p:nvPr>
        </p:nvSpPr>
        <p:spPr>
          <a:xfrm>
            <a:off x="608161" y="1760539"/>
            <a:ext cx="7395102" cy="4089219"/>
          </a:xfrm>
        </p:spPr>
        <p:txBody>
          <a:bodyPr>
            <a:normAutofit/>
          </a:bodyPr>
          <a:lstStyle/>
          <a:p>
            <a:pPr marL="0" indent="0">
              <a:buNone/>
            </a:pPr>
            <a:r>
              <a:rPr lang="en-US" dirty="0" smtClean="0"/>
              <a:t>  </a:t>
            </a:r>
            <a:r>
              <a:rPr lang="en-US" sz="1800" dirty="0"/>
              <a:t>CDBG Public Services (15% CDBG)*</a:t>
            </a:r>
          </a:p>
          <a:p>
            <a:r>
              <a:rPr lang="en-US" sz="1400" dirty="0"/>
              <a:t>CDBG recipients must provide activities that serve clients at or below 80% AMI, who live in the “Urban County” area. </a:t>
            </a:r>
          </a:p>
          <a:p>
            <a:r>
              <a:rPr lang="en-US" sz="1400" dirty="0"/>
              <a:t> Activities include:  </a:t>
            </a:r>
          </a:p>
          <a:p>
            <a:pPr lvl="1"/>
            <a:r>
              <a:rPr lang="en-US" sz="1400" dirty="0"/>
              <a:t>Services to Persons with Disabilities</a:t>
            </a:r>
          </a:p>
          <a:p>
            <a:pPr lvl="1"/>
            <a:r>
              <a:rPr lang="en-US" sz="1400" dirty="0"/>
              <a:t>Youth Services </a:t>
            </a:r>
          </a:p>
          <a:p>
            <a:pPr lvl="1"/>
            <a:r>
              <a:rPr lang="en-US" sz="1400" dirty="0"/>
              <a:t>Transportation </a:t>
            </a:r>
          </a:p>
          <a:p>
            <a:pPr lvl="1"/>
            <a:r>
              <a:rPr lang="en-US" sz="1400" dirty="0"/>
              <a:t>Child Care Services</a:t>
            </a:r>
          </a:p>
          <a:p>
            <a:pPr lvl="1"/>
            <a:r>
              <a:rPr lang="en-US" sz="1400" dirty="0"/>
              <a:t>Substance Abuse Services </a:t>
            </a:r>
          </a:p>
          <a:p>
            <a:pPr lvl="1"/>
            <a:r>
              <a:rPr lang="en-US" sz="1400" dirty="0"/>
              <a:t>Services for Victims of Domestic Violence</a:t>
            </a:r>
          </a:p>
          <a:p>
            <a:pPr lvl="1"/>
            <a:r>
              <a:rPr lang="en-US" sz="1400" dirty="0"/>
              <a:t>Mental Health Services </a:t>
            </a:r>
          </a:p>
          <a:p>
            <a:pPr lvl="1"/>
            <a:r>
              <a:rPr lang="en-US" sz="1400" dirty="0"/>
              <a:t>Food Banks</a:t>
            </a:r>
          </a:p>
          <a:p>
            <a:pPr marL="457189" lvl="1" indent="0">
              <a:buNone/>
            </a:pPr>
            <a:r>
              <a:rPr lang="en-US" sz="1400" b="1" dirty="0"/>
              <a:t>*Nonprofit entities which directly provide human services to Davis County residents are eligible to submit proposals for CDBG</a:t>
            </a:r>
          </a:p>
          <a:p>
            <a:pPr marL="0" indent="0">
              <a:buNone/>
            </a:pPr>
            <a:endParaRPr lang="en-US" sz="1800" dirty="0" smtClean="0"/>
          </a:p>
          <a:p>
            <a:pPr marL="0" indent="0">
              <a:buNone/>
            </a:pPr>
            <a:endParaRPr lang="en-US" sz="1800" dirty="0" smtClean="0"/>
          </a:p>
          <a:p>
            <a:endParaRPr lang="en-US" sz="1800" dirty="0"/>
          </a:p>
          <a:p>
            <a:endParaRPr lang="en-US" sz="1800" dirty="0" smtClean="0"/>
          </a:p>
          <a:p>
            <a:pPr marL="0" indent="0" algn="ctr">
              <a:buNone/>
            </a:pPr>
            <a:endParaRPr lang="en-US" dirty="0"/>
          </a:p>
        </p:txBody>
      </p:sp>
      <p:sp>
        <p:nvSpPr>
          <p:cNvPr id="4" name="Footer Placeholder 3">
            <a:extLst>
              <a:ext uri="{FF2B5EF4-FFF2-40B4-BE49-F238E27FC236}">
                <a16:creationId xmlns="" xmlns:a16="http://schemas.microsoft.com/office/drawing/2014/main" id="{F840DB6F-BE4E-EE41-97F4-21655C9462C1}"/>
              </a:ext>
            </a:extLst>
          </p:cNvPr>
          <p:cNvSpPr>
            <a:spLocks noGrp="1"/>
          </p:cNvSpPr>
          <p:nvPr>
            <p:ph type="ftr" sz="quarter" idx="11"/>
          </p:nvPr>
        </p:nvSpPr>
        <p:spPr/>
        <p:txBody>
          <a:bodyPr/>
          <a:lstStyle/>
          <a:p>
            <a:r>
              <a:rPr lang="en-US" dirty="0" smtClean="0"/>
              <a:t>Public Services</a:t>
            </a:r>
            <a:endParaRPr lang="en-US" dirty="0"/>
          </a:p>
        </p:txBody>
      </p:sp>
      <p:sp>
        <p:nvSpPr>
          <p:cNvPr id="5" name="Slide Number Placeholder 4">
            <a:extLst>
              <a:ext uri="{FF2B5EF4-FFF2-40B4-BE49-F238E27FC236}">
                <a16:creationId xmlns="" xmlns:a16="http://schemas.microsoft.com/office/drawing/2014/main" id="{5B44F3F4-436A-D947-B6F7-6F22F263E240}"/>
              </a:ext>
            </a:extLst>
          </p:cNvPr>
          <p:cNvSpPr>
            <a:spLocks noGrp="1"/>
          </p:cNvSpPr>
          <p:nvPr>
            <p:ph type="sldNum" sz="quarter" idx="12"/>
          </p:nvPr>
        </p:nvSpPr>
        <p:spPr/>
        <p:txBody>
          <a:bodyPr/>
          <a:lstStyle/>
          <a:p>
            <a:fld id="{E34E1EF3-0CBB-CD43-9CB9-DAAF44B6EB69}" type="slidenum">
              <a:rPr lang="en-US" smtClean="0"/>
              <a:t>17</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2811" y="5612653"/>
            <a:ext cx="836023" cy="83602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2667" y="1486748"/>
            <a:ext cx="2619375" cy="174307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9147" y="3132523"/>
            <a:ext cx="2619375" cy="174307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8210" y="2557462"/>
            <a:ext cx="1704975" cy="2676525"/>
          </a:xfrm>
          <a:prstGeom prst="rect">
            <a:avLst/>
          </a:prstGeom>
        </p:spPr>
      </p:pic>
    </p:spTree>
    <p:extLst>
      <p:ext uri="{BB962C8B-B14F-4D97-AF65-F5344CB8AC3E}">
        <p14:creationId xmlns:p14="http://schemas.microsoft.com/office/powerpoint/2010/main" val="31348897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Quarterly Reporting </a:t>
            </a:r>
            <a:endParaRPr lang="en-US" dirty="0"/>
          </a:p>
        </p:txBody>
      </p:sp>
      <p:sp>
        <p:nvSpPr>
          <p:cNvPr id="4" name="Footer Placeholder 3"/>
          <p:cNvSpPr>
            <a:spLocks noGrp="1"/>
          </p:cNvSpPr>
          <p:nvPr>
            <p:ph type="ftr" sz="quarter" idx="11"/>
          </p:nvPr>
        </p:nvSpPr>
        <p:spPr/>
        <p:txBody>
          <a:bodyPr/>
          <a:lstStyle/>
          <a:p>
            <a:r>
              <a:rPr lang="en-US" dirty="0" smtClean="0"/>
              <a:t>Project Reporting </a:t>
            </a:r>
            <a:endParaRPr lang="en-US" dirty="0"/>
          </a:p>
        </p:txBody>
      </p:sp>
      <p:sp>
        <p:nvSpPr>
          <p:cNvPr id="5" name="Slide Number Placeholder 4"/>
          <p:cNvSpPr>
            <a:spLocks noGrp="1"/>
          </p:cNvSpPr>
          <p:nvPr>
            <p:ph type="sldNum" sz="quarter" idx="12"/>
          </p:nvPr>
        </p:nvSpPr>
        <p:spPr/>
        <p:txBody>
          <a:bodyPr/>
          <a:lstStyle/>
          <a:p>
            <a:fld id="{E34E1EF3-0CBB-CD43-9CB9-DAAF44B6EB69}" type="slidenum">
              <a:rPr lang="en-US" smtClean="0"/>
              <a:t>18</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2811" y="5612653"/>
            <a:ext cx="836023" cy="836023"/>
          </a:xfrm>
          <a:prstGeom prst="rect">
            <a:avLst/>
          </a:prstGeom>
        </p:spPr>
      </p:pic>
      <p:sp>
        <p:nvSpPr>
          <p:cNvPr id="3" name="Content Placeholder 2"/>
          <p:cNvSpPr>
            <a:spLocks noGrp="1"/>
          </p:cNvSpPr>
          <p:nvPr>
            <p:ph sz="half" idx="1"/>
          </p:nvPr>
        </p:nvSpPr>
        <p:spPr>
          <a:xfrm>
            <a:off x="604681" y="1440124"/>
            <a:ext cx="7379386" cy="4332442"/>
          </a:xfrm>
        </p:spPr>
        <p:txBody>
          <a:bodyPr>
            <a:normAutofit fontScale="85000" lnSpcReduction="10000"/>
          </a:bodyPr>
          <a:lstStyle/>
          <a:p>
            <a:pPr>
              <a:lnSpc>
                <a:spcPct val="120000"/>
              </a:lnSpc>
            </a:pPr>
            <a:r>
              <a:rPr lang="en-US" sz="2000" dirty="0"/>
              <a:t>All projects must align with the County’s 2021-2025 Consolidated Plan</a:t>
            </a:r>
          </a:p>
          <a:p>
            <a:pPr lvl="1">
              <a:lnSpc>
                <a:spcPct val="120000"/>
              </a:lnSpc>
            </a:pPr>
            <a:r>
              <a:rPr lang="en-US" sz="1800" dirty="0"/>
              <a:t>Plan is available on Davis County CED </a:t>
            </a:r>
            <a:r>
              <a:rPr lang="en-US" sz="1800" dirty="0" smtClean="0"/>
              <a:t>website</a:t>
            </a:r>
            <a:endParaRPr lang="en-US" sz="800" dirty="0"/>
          </a:p>
          <a:p>
            <a:pPr>
              <a:lnSpc>
                <a:spcPct val="120000"/>
              </a:lnSpc>
            </a:pPr>
            <a:r>
              <a:rPr lang="en-US" sz="2000" dirty="0"/>
              <a:t>County is required to report to HUD on a quarterly basis.</a:t>
            </a:r>
          </a:p>
          <a:p>
            <a:pPr lvl="1">
              <a:lnSpc>
                <a:spcPct val="120000"/>
              </a:lnSpc>
            </a:pPr>
            <a:r>
              <a:rPr lang="en-US" sz="1800" dirty="0"/>
              <a:t>Must report project/program progress and demographics of those assisted.</a:t>
            </a:r>
          </a:p>
          <a:p>
            <a:pPr lvl="2">
              <a:lnSpc>
                <a:spcPct val="120000"/>
              </a:lnSpc>
            </a:pPr>
            <a:r>
              <a:rPr lang="en-US" sz="1700" dirty="0"/>
              <a:t>Ethnicity</a:t>
            </a:r>
          </a:p>
          <a:p>
            <a:pPr lvl="2">
              <a:lnSpc>
                <a:spcPct val="120000"/>
              </a:lnSpc>
            </a:pPr>
            <a:r>
              <a:rPr lang="en-US" sz="1700" dirty="0"/>
              <a:t>Income levels</a:t>
            </a:r>
          </a:p>
          <a:p>
            <a:pPr lvl="2">
              <a:lnSpc>
                <a:spcPct val="120000"/>
              </a:lnSpc>
            </a:pPr>
            <a:r>
              <a:rPr lang="en-US" sz="1700" dirty="0"/>
              <a:t>Lead remediation (Rehab projects only)</a:t>
            </a:r>
          </a:p>
          <a:p>
            <a:pPr lvl="2">
              <a:lnSpc>
                <a:spcPct val="120000"/>
              </a:lnSpc>
            </a:pPr>
            <a:r>
              <a:rPr lang="en-US" sz="1700" dirty="0"/>
              <a:t>Number with new or improved access to service/benefit (public services)</a:t>
            </a:r>
          </a:p>
          <a:p>
            <a:pPr lvl="2">
              <a:lnSpc>
                <a:spcPct val="120000"/>
              </a:lnSpc>
            </a:pPr>
            <a:r>
              <a:rPr lang="en-US" sz="1700" dirty="0"/>
              <a:t>Homeless persons given shelter or beds created (may not be applicable</a:t>
            </a:r>
            <a:r>
              <a:rPr lang="en-US" sz="1700" dirty="0" smtClean="0"/>
              <a:t>)</a:t>
            </a:r>
            <a:endParaRPr lang="en-US" sz="900" dirty="0"/>
          </a:p>
          <a:p>
            <a:pPr>
              <a:lnSpc>
                <a:spcPct val="120000"/>
              </a:lnSpc>
            </a:pPr>
            <a:r>
              <a:rPr lang="en-US" sz="2000" dirty="0"/>
              <a:t>Infrastructure/public facilities and home rehab projects must report progress on quarterly </a:t>
            </a:r>
            <a:r>
              <a:rPr lang="en-US" sz="2000" dirty="0" smtClean="0"/>
              <a:t>basis</a:t>
            </a:r>
          </a:p>
          <a:p>
            <a:pPr lvl="1">
              <a:lnSpc>
                <a:spcPct val="120000"/>
              </a:lnSpc>
            </a:pPr>
            <a:r>
              <a:rPr lang="en-US" sz="1600" dirty="0" smtClean="0"/>
              <a:t>Even if no work has begun in previous quarter, still must report on project status</a:t>
            </a:r>
            <a:endParaRPr lang="en-US" sz="1600" dirty="0"/>
          </a:p>
          <a:p>
            <a:pPr>
              <a:lnSpc>
                <a:spcPct val="120000"/>
              </a:lnSpc>
            </a:pPr>
            <a:endParaRPr lang="en-US" dirty="0"/>
          </a:p>
        </p:txBody>
      </p:sp>
      <p:pic>
        <p:nvPicPr>
          <p:cNvPr id="11" name="Picture 10"/>
          <p:cNvPicPr>
            <a:picLocks noChangeAspect="1"/>
          </p:cNvPicPr>
          <p:nvPr/>
        </p:nvPicPr>
        <p:blipFill rotWithShape="1">
          <a:blip r:embed="rId4"/>
          <a:srcRect l="63193" t="12046" r="18466" b="4522"/>
          <a:stretch/>
        </p:blipFill>
        <p:spPr>
          <a:xfrm>
            <a:off x="8870301" y="1440124"/>
            <a:ext cx="3141552" cy="40191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7437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Reporting in Neighborly</a:t>
            </a:r>
            <a:endParaRPr lang="en-US" dirty="0"/>
          </a:p>
        </p:txBody>
      </p:sp>
      <p:sp>
        <p:nvSpPr>
          <p:cNvPr id="4" name="Footer Placeholder 3"/>
          <p:cNvSpPr>
            <a:spLocks noGrp="1"/>
          </p:cNvSpPr>
          <p:nvPr>
            <p:ph type="ftr" sz="quarter" idx="11"/>
          </p:nvPr>
        </p:nvSpPr>
        <p:spPr/>
        <p:txBody>
          <a:bodyPr/>
          <a:lstStyle/>
          <a:p>
            <a:r>
              <a:rPr lang="en-US" dirty="0" smtClean="0"/>
              <a:t>Project Reporting </a:t>
            </a:r>
            <a:endParaRPr lang="en-US" dirty="0"/>
          </a:p>
        </p:txBody>
      </p:sp>
      <p:sp>
        <p:nvSpPr>
          <p:cNvPr id="5" name="Slide Number Placeholder 4"/>
          <p:cNvSpPr>
            <a:spLocks noGrp="1"/>
          </p:cNvSpPr>
          <p:nvPr>
            <p:ph type="sldNum" sz="quarter" idx="12"/>
          </p:nvPr>
        </p:nvSpPr>
        <p:spPr/>
        <p:txBody>
          <a:bodyPr/>
          <a:lstStyle/>
          <a:p>
            <a:fld id="{E34E1EF3-0CBB-CD43-9CB9-DAAF44B6EB69}" type="slidenum">
              <a:rPr lang="en-US" smtClean="0"/>
              <a:t>19</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2811" y="5612653"/>
            <a:ext cx="836023" cy="836023"/>
          </a:xfrm>
          <a:prstGeom prst="rect">
            <a:avLst/>
          </a:prstGeom>
        </p:spPr>
      </p:pic>
      <p:sp>
        <p:nvSpPr>
          <p:cNvPr id="3" name="Content Placeholder 2"/>
          <p:cNvSpPr>
            <a:spLocks noGrp="1"/>
          </p:cNvSpPr>
          <p:nvPr>
            <p:ph sz="half" idx="1"/>
          </p:nvPr>
        </p:nvSpPr>
        <p:spPr>
          <a:xfrm>
            <a:off x="8234410" y="1630869"/>
            <a:ext cx="3331676" cy="4332442"/>
          </a:xfrm>
        </p:spPr>
        <p:txBody>
          <a:bodyPr>
            <a:normAutofit/>
          </a:bodyPr>
          <a:lstStyle/>
          <a:p>
            <a:pPr marL="0" indent="0">
              <a:buNone/>
            </a:pPr>
            <a:r>
              <a:rPr lang="en-US" sz="1600" dirty="0">
                <a:cs typeface="Arial" panose="020B0604020202020204" pitchFamily="34" charset="0"/>
              </a:rPr>
              <a:t>Quarterly Reports</a:t>
            </a:r>
          </a:p>
          <a:p>
            <a:pPr marL="285750" indent="-285750"/>
            <a:r>
              <a:rPr lang="en-US" sz="1600" dirty="0">
                <a:cs typeface="Arial" panose="020B0604020202020204" pitchFamily="34" charset="0"/>
              </a:rPr>
              <a:t>All subrecipients </a:t>
            </a:r>
            <a:r>
              <a:rPr lang="en-US" sz="1600" dirty="0" smtClean="0">
                <a:cs typeface="Arial" panose="020B0604020202020204" pitchFamily="34" charset="0"/>
              </a:rPr>
              <a:t>are </a:t>
            </a:r>
            <a:r>
              <a:rPr lang="en-US" sz="1600" dirty="0">
                <a:cs typeface="Arial" panose="020B0604020202020204" pitchFamily="34" charset="0"/>
              </a:rPr>
              <a:t>required to report their data </a:t>
            </a:r>
            <a:r>
              <a:rPr lang="en-US" sz="1600" dirty="0" smtClean="0">
                <a:cs typeface="Arial" panose="020B0604020202020204" pitchFamily="34" charset="0"/>
              </a:rPr>
              <a:t>thru Neighborly</a:t>
            </a:r>
            <a:endParaRPr lang="en-US" sz="1600" dirty="0">
              <a:cs typeface="Arial" panose="020B0604020202020204" pitchFamily="34" charset="0"/>
            </a:endParaRPr>
          </a:p>
          <a:p>
            <a:pPr marL="285750" indent="-285750"/>
            <a:r>
              <a:rPr lang="en-US" sz="1600" dirty="0">
                <a:cs typeface="Arial" panose="020B0604020202020204" pitchFamily="34" charset="0"/>
              </a:rPr>
              <a:t>Neighborly will send reminders when reports are due.</a:t>
            </a:r>
          </a:p>
          <a:p>
            <a:pPr marL="285750" indent="-285750"/>
            <a:r>
              <a:rPr lang="en-US" sz="1600" b="1" u="sng" dirty="0">
                <a:cs typeface="Arial" panose="020B0604020202020204" pitchFamily="34" charset="0"/>
              </a:rPr>
              <a:t>If Quarterly Report is not filled out the County reserves the right to withhold payment to the Subrecipient</a:t>
            </a:r>
          </a:p>
          <a:p>
            <a:pPr marL="285750" indent="-285750"/>
            <a:r>
              <a:rPr lang="en-US" sz="1600" dirty="0">
                <a:cs typeface="Arial" panose="020B0604020202020204" pitchFamily="34" charset="0"/>
              </a:rPr>
              <a:t>If there are extenuating circumstances, please talk with CDBG Staff. </a:t>
            </a:r>
          </a:p>
          <a:p>
            <a:pPr>
              <a:lnSpc>
                <a:spcPct val="120000"/>
              </a:lnSpc>
            </a:pPr>
            <a:endParaRPr lang="en-US" dirty="0"/>
          </a:p>
        </p:txBody>
      </p:sp>
      <p:pic>
        <p:nvPicPr>
          <p:cNvPr id="6" name="Picture 5"/>
          <p:cNvPicPr>
            <a:picLocks noChangeAspect="1"/>
          </p:cNvPicPr>
          <p:nvPr/>
        </p:nvPicPr>
        <p:blipFill rotWithShape="1">
          <a:blip r:embed="rId4"/>
          <a:srcRect t="6238" r="59827" b="4521"/>
          <a:stretch/>
        </p:blipFill>
        <p:spPr>
          <a:xfrm>
            <a:off x="341463" y="1480219"/>
            <a:ext cx="7744530" cy="4838541"/>
          </a:xfrm>
          <a:prstGeom prst="rect">
            <a:avLst/>
          </a:prstGeom>
        </p:spPr>
      </p:pic>
      <p:sp>
        <p:nvSpPr>
          <p:cNvPr id="9" name="Rectangle 8"/>
          <p:cNvSpPr/>
          <p:nvPr/>
        </p:nvSpPr>
        <p:spPr>
          <a:xfrm>
            <a:off x="2018930" y="1503354"/>
            <a:ext cx="860079" cy="12036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28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55B66A-3E17-8946-97FB-F518F37E275B}"/>
              </a:ext>
            </a:extLst>
          </p:cNvPr>
          <p:cNvSpPr>
            <a:spLocks noGrp="1"/>
          </p:cNvSpPr>
          <p:nvPr>
            <p:ph type="title"/>
          </p:nvPr>
        </p:nvSpPr>
        <p:spPr/>
        <p:txBody>
          <a:bodyPr>
            <a:normAutofit/>
          </a:bodyPr>
          <a:lstStyle/>
          <a:p>
            <a:r>
              <a:rPr lang="en-US" dirty="0" smtClean="0"/>
              <a:t>PY24</a:t>
            </a:r>
            <a:br>
              <a:rPr lang="en-US" dirty="0" smtClean="0"/>
            </a:br>
            <a:r>
              <a:rPr lang="en-US" dirty="0" smtClean="0"/>
              <a:t>CDBG Grants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8801" y="5103223"/>
            <a:ext cx="1371191" cy="1371191"/>
          </a:xfrm>
          <a:prstGeom prst="rect">
            <a:avLst/>
          </a:prstGeom>
        </p:spPr>
      </p:pic>
    </p:spTree>
    <p:extLst>
      <p:ext uri="{BB962C8B-B14F-4D97-AF65-F5344CB8AC3E}">
        <p14:creationId xmlns:p14="http://schemas.microsoft.com/office/powerpoint/2010/main" val="8673863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Review </a:t>
            </a:r>
            <a:endParaRPr lang="en-US" dirty="0"/>
          </a:p>
        </p:txBody>
      </p:sp>
      <p:sp>
        <p:nvSpPr>
          <p:cNvPr id="3" name="Content Placeholder 2"/>
          <p:cNvSpPr>
            <a:spLocks noGrp="1"/>
          </p:cNvSpPr>
          <p:nvPr>
            <p:ph sz="half" idx="1"/>
          </p:nvPr>
        </p:nvSpPr>
        <p:spPr>
          <a:xfrm>
            <a:off x="692020" y="1754772"/>
            <a:ext cx="5908375" cy="4269068"/>
          </a:xfrm>
        </p:spPr>
        <p:txBody>
          <a:bodyPr>
            <a:normAutofit fontScale="62500" lnSpcReduction="20000"/>
          </a:bodyPr>
          <a:lstStyle/>
          <a:p>
            <a:pPr marL="0" indent="0">
              <a:lnSpc>
                <a:spcPct val="120000"/>
              </a:lnSpc>
              <a:buNone/>
            </a:pPr>
            <a:r>
              <a:rPr lang="en-US" dirty="0"/>
              <a:t>ALL CDBG PROJECTS ARE SUBJECT TO ENVIRONMENTAL REVIEW PROCESS</a:t>
            </a:r>
          </a:p>
          <a:p>
            <a:pPr marL="285750" indent="-285750">
              <a:lnSpc>
                <a:spcPct val="120000"/>
              </a:lnSpc>
            </a:pPr>
            <a:r>
              <a:rPr lang="en-US" dirty="0"/>
              <a:t>Required per §24 CFR 50.4 and 58.5 USC under the National Environmental Review Policy Act (NEPA)</a:t>
            </a:r>
          </a:p>
          <a:p>
            <a:pPr marL="285750" indent="-285750">
              <a:lnSpc>
                <a:spcPct val="120000"/>
              </a:lnSpc>
            </a:pPr>
            <a:r>
              <a:rPr lang="en-US" dirty="0"/>
              <a:t>Projects Approved by the Review Committee will not receive funding until the review process is complete.</a:t>
            </a:r>
          </a:p>
          <a:p>
            <a:pPr>
              <a:lnSpc>
                <a:spcPct val="120000"/>
              </a:lnSpc>
            </a:pPr>
            <a:r>
              <a:rPr lang="en-US" dirty="0"/>
              <a:t>Any Projects </a:t>
            </a:r>
            <a:r>
              <a:rPr lang="en-US" dirty="0" smtClean="0"/>
              <a:t>requiring </a:t>
            </a:r>
            <a:r>
              <a:rPr lang="en-US" dirty="0"/>
              <a:t>an Environmental Assessment (EAS) </a:t>
            </a:r>
            <a:r>
              <a:rPr lang="en-US" dirty="0" smtClean="0"/>
              <a:t>or higher will </a:t>
            </a:r>
            <a:r>
              <a:rPr lang="en-US" dirty="0"/>
              <a:t>require prior approval and may be delayed due to the higher costs associated with this level of review. </a:t>
            </a:r>
          </a:p>
          <a:p>
            <a:pPr>
              <a:lnSpc>
                <a:spcPct val="120000"/>
              </a:lnSpc>
            </a:pPr>
            <a:r>
              <a:rPr lang="en-US" dirty="0"/>
              <a:t>Any project needing an Environmental Impact </a:t>
            </a:r>
            <a:r>
              <a:rPr lang="en-US" dirty="0" smtClean="0"/>
              <a:t>Study </a:t>
            </a:r>
            <a:r>
              <a:rPr lang="en-US" dirty="0"/>
              <a:t>(EIS) will be evaluated on a case-by-case basis </a:t>
            </a:r>
          </a:p>
        </p:txBody>
      </p:sp>
      <p:sp>
        <p:nvSpPr>
          <p:cNvPr id="4" name="Footer Placeholder 3"/>
          <p:cNvSpPr>
            <a:spLocks noGrp="1"/>
          </p:cNvSpPr>
          <p:nvPr>
            <p:ph type="ftr" sz="quarter" idx="11"/>
          </p:nvPr>
        </p:nvSpPr>
        <p:spPr/>
        <p:txBody>
          <a:bodyPr/>
          <a:lstStyle/>
          <a:p>
            <a:r>
              <a:rPr lang="en-US" dirty="0" smtClean="0"/>
              <a:t>§24 CFR Part 58</a:t>
            </a:r>
            <a:endParaRPr lang="en-US" dirty="0"/>
          </a:p>
        </p:txBody>
      </p:sp>
      <p:sp>
        <p:nvSpPr>
          <p:cNvPr id="5" name="Slide Number Placeholder 4"/>
          <p:cNvSpPr>
            <a:spLocks noGrp="1"/>
          </p:cNvSpPr>
          <p:nvPr>
            <p:ph type="sldNum" sz="quarter" idx="12"/>
          </p:nvPr>
        </p:nvSpPr>
        <p:spPr/>
        <p:txBody>
          <a:bodyPr/>
          <a:lstStyle/>
          <a:p>
            <a:fld id="{E34E1EF3-0CBB-CD43-9CB9-DAAF44B6EB69}" type="slidenum">
              <a:rPr lang="en-US" smtClean="0"/>
              <a:t>20</a:t>
            </a:fld>
            <a:endParaRPr lang="en-US" dirty="0"/>
          </a:p>
        </p:txBody>
      </p:sp>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7327364" y="1430449"/>
            <a:ext cx="3807439" cy="2375842"/>
          </a:xfrm>
        </p:spPr>
      </p:pic>
      <p:sp>
        <p:nvSpPr>
          <p:cNvPr id="8" name="TextBox 7"/>
          <p:cNvSpPr txBox="1"/>
          <p:nvPr/>
        </p:nvSpPr>
        <p:spPr>
          <a:xfrm>
            <a:off x="7269559" y="3889306"/>
            <a:ext cx="4241075" cy="1877437"/>
          </a:xfrm>
          <a:prstGeom prst="rect">
            <a:avLst/>
          </a:prstGeom>
          <a:noFill/>
        </p:spPr>
        <p:txBody>
          <a:bodyPr wrap="square" rtlCol="0">
            <a:spAutoFit/>
          </a:bodyPr>
          <a:lstStyle/>
          <a:p>
            <a:pPr algn="ctr"/>
            <a:r>
              <a:rPr lang="en-US" sz="1400" dirty="0"/>
              <a:t>“</a:t>
            </a:r>
            <a:r>
              <a:rPr lang="en-US" sz="1400" i="1" dirty="0"/>
              <a:t>An environmental review is the process of reviewing a project and its potential environmental impacts to determine whether it complies with the National Environmental Policy Act (NEPA) and related laws and authorities. All HUD-assisted projects are required to undergo an environmental review to evaluate environmental impacts</a:t>
            </a:r>
            <a:r>
              <a:rPr lang="en-US" sz="1400" dirty="0">
                <a:solidFill>
                  <a:schemeClr val="tx1">
                    <a:lumMod val="75000"/>
                  </a:schemeClr>
                </a:solidFill>
              </a:rPr>
              <a:t>.”</a:t>
            </a:r>
          </a:p>
          <a:p>
            <a:pPr algn="ct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647" y="5666954"/>
            <a:ext cx="833437" cy="833437"/>
          </a:xfrm>
          <a:prstGeom prst="rect">
            <a:avLst/>
          </a:prstGeom>
        </p:spPr>
      </p:pic>
    </p:spTree>
    <p:extLst>
      <p:ext uri="{BB962C8B-B14F-4D97-AF65-F5344CB8AC3E}">
        <p14:creationId xmlns:p14="http://schemas.microsoft.com/office/powerpoint/2010/main" val="10619489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2 </a:t>
            </a:r>
            <a:r>
              <a:rPr lang="en-US" dirty="0"/>
              <a:t>CFR Part 200</a:t>
            </a:r>
          </a:p>
        </p:txBody>
      </p:sp>
      <p:sp>
        <p:nvSpPr>
          <p:cNvPr id="2" name="Content Placeholder 1"/>
          <p:cNvSpPr>
            <a:spLocks noGrp="1"/>
          </p:cNvSpPr>
          <p:nvPr>
            <p:ph sz="half" idx="1"/>
          </p:nvPr>
        </p:nvSpPr>
        <p:spPr>
          <a:xfrm>
            <a:off x="608163" y="1760540"/>
            <a:ext cx="6656184" cy="4454344"/>
          </a:xfrm>
        </p:spPr>
        <p:txBody>
          <a:bodyPr>
            <a:normAutofit/>
          </a:bodyPr>
          <a:lstStyle/>
          <a:p>
            <a:pPr marL="0" indent="0">
              <a:buNone/>
            </a:pPr>
            <a:r>
              <a:rPr lang="en-US" sz="1800" b="1" dirty="0" smtClean="0"/>
              <a:t>Grants Financial Management </a:t>
            </a:r>
          </a:p>
          <a:p>
            <a:r>
              <a:rPr lang="en-US" sz="1800" dirty="0" smtClean="0"/>
              <a:t>SAM.gov</a:t>
            </a:r>
            <a:endParaRPr lang="en-US" sz="1800" dirty="0"/>
          </a:p>
          <a:p>
            <a:pPr lvl="1"/>
            <a:r>
              <a:rPr lang="en-US" sz="1600" dirty="0"/>
              <a:t>All </a:t>
            </a:r>
            <a:r>
              <a:rPr lang="en-US" sz="1600" dirty="0" smtClean="0"/>
              <a:t>subrecipients, contractors </a:t>
            </a:r>
            <a:r>
              <a:rPr lang="en-US" sz="1600" dirty="0"/>
              <a:t>and sub-contractors receiving federal dollars must register</a:t>
            </a:r>
          </a:p>
          <a:p>
            <a:pPr lvl="1"/>
            <a:r>
              <a:rPr lang="en-US" sz="1600" dirty="0"/>
              <a:t>UEI/CAGE Numbers required for grant </a:t>
            </a:r>
          </a:p>
          <a:p>
            <a:r>
              <a:rPr lang="en-US" sz="1800" dirty="0"/>
              <a:t>Debarment </a:t>
            </a:r>
          </a:p>
          <a:p>
            <a:pPr lvl="1"/>
            <a:r>
              <a:rPr lang="en-US" sz="1600" dirty="0"/>
              <a:t>For Contractors/Subcontractors for any project receiving federal dollars</a:t>
            </a:r>
          </a:p>
          <a:p>
            <a:pPr marL="457189" lvl="1" indent="0">
              <a:buNone/>
            </a:pPr>
            <a:endParaRPr lang="en-US" sz="200" dirty="0"/>
          </a:p>
          <a:p>
            <a:pPr marL="457189" lvl="1" indent="0">
              <a:buNone/>
            </a:pPr>
            <a:r>
              <a:rPr lang="en-US" sz="1800" dirty="0"/>
              <a:t>Single Audit Requirements </a:t>
            </a:r>
          </a:p>
          <a:p>
            <a:pPr lvl="1"/>
            <a:r>
              <a:rPr lang="en-US" sz="1600" dirty="0"/>
              <a:t>If your organization receives over $500,000 in federal funding you must submit your single audit as part of the application</a:t>
            </a:r>
          </a:p>
          <a:p>
            <a:pPr lvl="2"/>
            <a:r>
              <a:rPr lang="en-US" sz="1400" dirty="0"/>
              <a:t>DOT, FEMA, USDA, NRCS, EPA, et al…</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dirty="0" smtClean="0"/>
              <a:t>2 </a:t>
            </a:r>
            <a:r>
              <a:rPr lang="en-US" dirty="0"/>
              <a:t>CFR Part 200</a:t>
            </a:r>
          </a:p>
          <a:p>
            <a:endParaRPr lang="en-US" dirty="0"/>
          </a:p>
        </p:txBody>
      </p:sp>
      <p:sp>
        <p:nvSpPr>
          <p:cNvPr id="5" name="Slide Number Placeholder 4"/>
          <p:cNvSpPr>
            <a:spLocks noGrp="1"/>
          </p:cNvSpPr>
          <p:nvPr>
            <p:ph type="sldNum" sz="quarter" idx="12"/>
          </p:nvPr>
        </p:nvSpPr>
        <p:spPr/>
        <p:txBody>
          <a:bodyPr/>
          <a:lstStyle/>
          <a:p>
            <a:fld id="{E34E1EF3-0CBB-CD43-9CB9-DAAF44B6EB69}" type="slidenum">
              <a:rPr lang="en-US" smtClean="0"/>
              <a:t>21</a:t>
            </a:fld>
            <a:endParaRPr lang="en-US"/>
          </a:p>
        </p:txBody>
      </p:sp>
      <p:pic>
        <p:nvPicPr>
          <p:cNvPr id="6" name="Content Placeholder 5"/>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8214717" y="1430440"/>
            <a:ext cx="2662296" cy="1996722"/>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811" y="5612653"/>
            <a:ext cx="836023" cy="83602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5761" y="3540373"/>
            <a:ext cx="3333164" cy="19146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529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additive="base">
                                        <p:cTn id="2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 calcmode="lin" valueType="num">
                                      <p:cBhvr additive="base">
                                        <p:cTn id="3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41463" y="514770"/>
            <a:ext cx="7571266" cy="661418"/>
          </a:xfrm>
        </p:spPr>
        <p:txBody>
          <a:bodyPr/>
          <a:lstStyle/>
          <a:p>
            <a:r>
              <a:rPr lang="en-US" dirty="0" smtClean="0"/>
              <a:t>Lead Safe Home Requirements (LSHR)</a:t>
            </a:r>
            <a:endParaRPr lang="en-US" dirty="0"/>
          </a:p>
        </p:txBody>
      </p:sp>
      <p:sp>
        <p:nvSpPr>
          <p:cNvPr id="2" name="Content Placeholder 1"/>
          <p:cNvSpPr>
            <a:spLocks noGrp="1"/>
          </p:cNvSpPr>
          <p:nvPr>
            <p:ph sz="half" idx="1"/>
          </p:nvPr>
        </p:nvSpPr>
        <p:spPr>
          <a:xfrm>
            <a:off x="344339" y="1681853"/>
            <a:ext cx="7343393" cy="4454344"/>
          </a:xfrm>
        </p:spPr>
        <p:txBody>
          <a:bodyPr>
            <a:normAutofit/>
          </a:bodyPr>
          <a:lstStyle/>
          <a:p>
            <a:r>
              <a:rPr lang="en-US" sz="1800" dirty="0"/>
              <a:t>Applies to all single and multi-family rehab projects</a:t>
            </a:r>
          </a:p>
          <a:p>
            <a:endParaRPr lang="en-US" sz="600" dirty="0"/>
          </a:p>
          <a:p>
            <a:r>
              <a:rPr lang="en-US" sz="1800" dirty="0"/>
              <a:t>Homes/buildings constructed after 1978 do not have to test for lead paint</a:t>
            </a:r>
          </a:p>
          <a:p>
            <a:pPr lvl="1"/>
            <a:r>
              <a:rPr lang="en-US" sz="1600" dirty="0"/>
              <a:t>File should contain documentation showing property was built after 1978 and LSHR exempt checklist</a:t>
            </a:r>
          </a:p>
          <a:p>
            <a:pPr lvl="1"/>
            <a:endParaRPr lang="en-US" sz="600" dirty="0"/>
          </a:p>
          <a:p>
            <a:r>
              <a:rPr lang="en-US" sz="1800" dirty="0"/>
              <a:t>Homes/buildings constructed </a:t>
            </a:r>
            <a:r>
              <a:rPr lang="en-US" sz="1800" dirty="0" smtClean="0"/>
              <a:t>before </a:t>
            </a:r>
            <a:r>
              <a:rPr lang="en-US" sz="1800" dirty="0"/>
              <a:t>1978 and will disturb painted surfaces must have inspection</a:t>
            </a:r>
          </a:p>
          <a:p>
            <a:pPr lvl="1"/>
            <a:r>
              <a:rPr lang="en-US" sz="1600" dirty="0"/>
              <a:t>Occupants must be provided notice within 15 days</a:t>
            </a:r>
          </a:p>
          <a:p>
            <a:pPr lvl="1"/>
            <a:endParaRPr lang="en-US" sz="600" dirty="0"/>
          </a:p>
          <a:p>
            <a:r>
              <a:rPr lang="en-US" sz="1800" dirty="0"/>
              <a:t>If lead paint discovered, abatement must be performed.</a:t>
            </a:r>
          </a:p>
          <a:p>
            <a:pPr lvl="1"/>
            <a:r>
              <a:rPr lang="en-US" sz="1600" dirty="0"/>
              <a:t>Steps will change depending on amount of federal funding provided toward project</a:t>
            </a:r>
            <a:r>
              <a:rPr lang="en-US" sz="1600" dirty="0" smtClean="0"/>
              <a:t>.</a:t>
            </a:r>
            <a:endParaRPr lang="en-US" dirty="0" smtClean="0"/>
          </a:p>
          <a:p>
            <a:endParaRPr lang="en-US" dirty="0"/>
          </a:p>
        </p:txBody>
      </p:sp>
      <p:sp>
        <p:nvSpPr>
          <p:cNvPr id="4" name="Footer Placeholder 3"/>
          <p:cNvSpPr>
            <a:spLocks noGrp="1"/>
          </p:cNvSpPr>
          <p:nvPr>
            <p:ph type="ftr" sz="quarter" idx="11"/>
          </p:nvPr>
        </p:nvSpPr>
        <p:spPr>
          <a:xfrm>
            <a:off x="9900248" y="5849759"/>
            <a:ext cx="1683589" cy="469001"/>
          </a:xfrm>
        </p:spPr>
        <p:txBody>
          <a:bodyPr/>
          <a:lstStyle/>
          <a:p>
            <a:r>
              <a:rPr lang="en-US" dirty="0" smtClean="0"/>
              <a:t>LSHR</a:t>
            </a:r>
            <a:endParaRPr lang="en-US" dirty="0"/>
          </a:p>
          <a:p>
            <a:endParaRPr lang="en-US" dirty="0"/>
          </a:p>
        </p:txBody>
      </p:sp>
      <p:sp>
        <p:nvSpPr>
          <p:cNvPr id="5" name="Slide Number Placeholder 4"/>
          <p:cNvSpPr>
            <a:spLocks noGrp="1"/>
          </p:cNvSpPr>
          <p:nvPr>
            <p:ph type="sldNum" sz="quarter" idx="12"/>
          </p:nvPr>
        </p:nvSpPr>
        <p:spPr/>
        <p:txBody>
          <a:bodyPr/>
          <a:lstStyle/>
          <a:p>
            <a:fld id="{E34E1EF3-0CBB-CD43-9CB9-DAAF44B6EB69}" type="slidenum">
              <a:rPr lang="en-US" smtClean="0"/>
              <a:t>22</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2811" y="5612653"/>
            <a:ext cx="836023" cy="836023"/>
          </a:xfrm>
          <a:prstGeom prst="rect">
            <a:avLst/>
          </a:prstGeom>
        </p:spPr>
      </p:pic>
      <p:pic>
        <p:nvPicPr>
          <p:cNvPr id="3" name="Picture 2"/>
          <p:cNvPicPr>
            <a:picLocks noChangeAspect="1"/>
          </p:cNvPicPr>
          <p:nvPr/>
        </p:nvPicPr>
        <p:blipFill>
          <a:blip r:embed="rId4"/>
          <a:stretch>
            <a:fillRect/>
          </a:stretch>
        </p:blipFill>
        <p:spPr>
          <a:xfrm>
            <a:off x="8835549" y="1403287"/>
            <a:ext cx="3079179" cy="41100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8669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calcmode="lin" valueType="num">
                                      <p:cBhvr additive="base">
                                        <p:cTn id="2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additive="base">
                                        <p:cTn id="2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 calcmode="lin" valueType="num">
                                      <p:cBhvr additive="base">
                                        <p:cTn id="3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additive="base">
                                        <p:cTn id="3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Labor Requirements</a:t>
            </a:r>
            <a:endParaRPr lang="en-US" dirty="0"/>
          </a:p>
        </p:txBody>
      </p:sp>
      <p:sp>
        <p:nvSpPr>
          <p:cNvPr id="2" name="Content Placeholder 1"/>
          <p:cNvSpPr>
            <a:spLocks noGrp="1"/>
          </p:cNvSpPr>
          <p:nvPr>
            <p:ph sz="half" idx="1"/>
          </p:nvPr>
        </p:nvSpPr>
        <p:spPr>
          <a:xfrm>
            <a:off x="608162" y="1504218"/>
            <a:ext cx="7299705" cy="4341496"/>
          </a:xfrm>
        </p:spPr>
        <p:txBody>
          <a:bodyPr>
            <a:noAutofit/>
          </a:bodyPr>
          <a:lstStyle/>
          <a:p>
            <a:pPr>
              <a:lnSpc>
                <a:spcPct val="120000"/>
              </a:lnSpc>
            </a:pPr>
            <a:r>
              <a:rPr lang="en-US" sz="1600" dirty="0"/>
              <a:t>The Davis-Bacon Act </a:t>
            </a:r>
          </a:p>
          <a:p>
            <a:pPr lvl="1">
              <a:lnSpc>
                <a:spcPct val="120000"/>
              </a:lnSpc>
            </a:pPr>
            <a:r>
              <a:rPr lang="en-US" sz="1400" dirty="0"/>
              <a:t>Applies to contractors and subcontractors performing work on federally funded or assisted contracts over $2,000.</a:t>
            </a:r>
          </a:p>
          <a:p>
            <a:pPr lvl="1">
              <a:lnSpc>
                <a:spcPct val="120000"/>
              </a:lnSpc>
            </a:pPr>
            <a:r>
              <a:rPr lang="en-US" sz="1400" dirty="0"/>
              <a:t>All laborers must be paid no less than the prevailing wages and fringe benefits. </a:t>
            </a:r>
          </a:p>
          <a:p>
            <a:pPr>
              <a:lnSpc>
                <a:spcPct val="120000"/>
              </a:lnSpc>
            </a:pPr>
            <a:r>
              <a:rPr lang="en-US" sz="1600" dirty="0"/>
              <a:t>Wage determination </a:t>
            </a:r>
          </a:p>
          <a:p>
            <a:pPr lvl="1">
              <a:lnSpc>
                <a:spcPct val="120000"/>
              </a:lnSpc>
            </a:pPr>
            <a:r>
              <a:rPr lang="en-US" sz="1400" dirty="0"/>
              <a:t>County will provide wage determination for the labor classification for your project type.</a:t>
            </a:r>
          </a:p>
          <a:p>
            <a:pPr lvl="1">
              <a:lnSpc>
                <a:spcPct val="120000"/>
              </a:lnSpc>
            </a:pPr>
            <a:r>
              <a:rPr lang="en-US" sz="1400" dirty="0"/>
              <a:t>Davis County must attend pre-construction meetings. </a:t>
            </a:r>
          </a:p>
          <a:p>
            <a:pPr>
              <a:lnSpc>
                <a:spcPct val="120000"/>
              </a:lnSpc>
            </a:pPr>
            <a:r>
              <a:rPr lang="en-US" sz="1600" dirty="0"/>
              <a:t>Contract Work Hours and Safety Standards Act</a:t>
            </a:r>
          </a:p>
          <a:p>
            <a:pPr lvl="1">
              <a:lnSpc>
                <a:spcPct val="120000"/>
              </a:lnSpc>
            </a:pPr>
            <a:r>
              <a:rPr lang="en-US" sz="1400" dirty="0"/>
              <a:t>Contract over $100,000 require overtime pay (time and one-half) for hours worked over 40.</a:t>
            </a:r>
          </a:p>
          <a:p>
            <a:pPr>
              <a:lnSpc>
                <a:spcPct val="120000"/>
              </a:lnSpc>
            </a:pPr>
            <a:r>
              <a:rPr lang="en-US" sz="1600" dirty="0"/>
              <a:t>Documentation</a:t>
            </a:r>
          </a:p>
          <a:p>
            <a:pPr lvl="1">
              <a:lnSpc>
                <a:spcPct val="120000"/>
              </a:lnSpc>
            </a:pPr>
            <a:r>
              <a:rPr lang="en-US" sz="1400" dirty="0"/>
              <a:t>Must have records of labor interviews and wage data during project.</a:t>
            </a:r>
          </a:p>
          <a:p>
            <a:pPr lvl="1">
              <a:lnSpc>
                <a:spcPct val="120000"/>
              </a:lnSpc>
            </a:pPr>
            <a:r>
              <a:rPr lang="en-US" sz="1400" dirty="0"/>
              <a:t>Proof of bid solicitation with section 3 </a:t>
            </a:r>
            <a:r>
              <a:rPr lang="en-US" sz="1400" dirty="0" smtClean="0"/>
              <a:t>language</a:t>
            </a:r>
          </a:p>
          <a:p>
            <a:pPr lvl="1">
              <a:lnSpc>
                <a:spcPct val="120000"/>
              </a:lnSpc>
            </a:pPr>
            <a:r>
              <a:rPr lang="en-US" sz="1400" dirty="0" smtClean="0"/>
              <a:t>Photos of Davis Bacon posters, wage determination &amp; HUD 4010 on-site</a:t>
            </a:r>
            <a:r>
              <a:rPr lang="en-US" sz="1400" dirty="0" smtClean="0"/>
              <a:t> </a:t>
            </a:r>
            <a:endParaRPr lang="en-US" sz="1400" dirty="0"/>
          </a:p>
          <a:p>
            <a:endParaRPr lang="en-US" sz="1600" dirty="0"/>
          </a:p>
        </p:txBody>
      </p:sp>
      <p:sp>
        <p:nvSpPr>
          <p:cNvPr id="4" name="Footer Placeholder 3"/>
          <p:cNvSpPr>
            <a:spLocks noGrp="1"/>
          </p:cNvSpPr>
          <p:nvPr>
            <p:ph type="ftr" sz="quarter" idx="11"/>
          </p:nvPr>
        </p:nvSpPr>
        <p:spPr/>
        <p:txBody>
          <a:bodyPr/>
          <a:lstStyle/>
          <a:p>
            <a:r>
              <a:rPr lang="en-US" dirty="0" smtClean="0"/>
              <a:t>Davis-Bacon Act </a:t>
            </a:r>
            <a:endParaRPr lang="en-US" dirty="0"/>
          </a:p>
        </p:txBody>
      </p:sp>
      <p:sp>
        <p:nvSpPr>
          <p:cNvPr id="5" name="Slide Number Placeholder 4"/>
          <p:cNvSpPr>
            <a:spLocks noGrp="1"/>
          </p:cNvSpPr>
          <p:nvPr>
            <p:ph type="sldNum" sz="quarter" idx="12"/>
          </p:nvPr>
        </p:nvSpPr>
        <p:spPr/>
        <p:txBody>
          <a:bodyPr/>
          <a:lstStyle/>
          <a:p>
            <a:fld id="{E34E1EF3-0CBB-CD43-9CB9-DAAF44B6EB69}" type="slidenum">
              <a:rPr lang="en-US" smtClean="0"/>
              <a:pPr/>
              <a:t>23</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3771" y="5612653"/>
            <a:ext cx="836023" cy="836023"/>
          </a:xfrm>
          <a:prstGeom prst="rect">
            <a:avLst/>
          </a:prstGeom>
        </p:spPr>
      </p:pic>
      <p:pic>
        <p:nvPicPr>
          <p:cNvPr id="7" name="Picture 6"/>
          <p:cNvPicPr>
            <a:picLocks noChangeAspect="1"/>
          </p:cNvPicPr>
          <p:nvPr/>
        </p:nvPicPr>
        <p:blipFill>
          <a:blip r:embed="rId4"/>
          <a:stretch>
            <a:fillRect/>
          </a:stretch>
        </p:blipFill>
        <p:spPr>
          <a:xfrm>
            <a:off x="8821782" y="1504218"/>
            <a:ext cx="3045376" cy="39377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3528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additive="base">
                                        <p:cTn id="3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 calcmode="lin" valueType="num">
                                      <p:cBhvr additive="base">
                                        <p:cTn id="3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 calcmode="lin" valueType="num">
                                      <p:cBhvr additive="base">
                                        <p:cTn id="4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 calcmode="lin" valueType="num">
                                      <p:cBhvr additive="base">
                                        <p:cTn id="4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
                                            <p:txEl>
                                              <p:pRg st="10" end="10"/>
                                            </p:txEl>
                                          </p:spTgt>
                                        </p:tgtEl>
                                        <p:attrNameLst>
                                          <p:attrName>style.visibility</p:attrName>
                                        </p:attrNameLst>
                                      </p:cBhvr>
                                      <p:to>
                                        <p:strVal val="visible"/>
                                      </p:to>
                                    </p:set>
                                    <p:anim calcmode="lin" valueType="num">
                                      <p:cBhvr additive="base">
                                        <p:cTn id="53"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
                                            <p:txEl>
                                              <p:pRg st="11" end="11"/>
                                            </p:txEl>
                                          </p:spTgt>
                                        </p:tgtEl>
                                        <p:attrNameLst>
                                          <p:attrName>style.visibility</p:attrName>
                                        </p:attrNameLst>
                                      </p:cBhvr>
                                      <p:to>
                                        <p:strVal val="visible"/>
                                      </p:to>
                                    </p:set>
                                    <p:anim calcmode="lin" valueType="num">
                                      <p:cBhvr additive="base">
                                        <p:cTn id="57"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fontScale="90000"/>
          </a:bodyPr>
          <a:lstStyle/>
          <a:p>
            <a:r>
              <a:rPr lang="en-US" dirty="0" smtClean="0"/>
              <a:t>Universal Relocation Assistance Policies Act of 1970</a:t>
            </a:r>
            <a:endParaRPr lang="en-US" dirty="0"/>
          </a:p>
        </p:txBody>
      </p:sp>
      <p:sp>
        <p:nvSpPr>
          <p:cNvPr id="3" name="Content Placeholder 2"/>
          <p:cNvSpPr>
            <a:spLocks noGrp="1"/>
          </p:cNvSpPr>
          <p:nvPr>
            <p:ph sz="half" idx="1"/>
          </p:nvPr>
        </p:nvSpPr>
        <p:spPr>
          <a:xfrm>
            <a:off x="344340" y="1760538"/>
            <a:ext cx="6402239" cy="3557260"/>
          </a:xfrm>
        </p:spPr>
        <p:txBody>
          <a:bodyPr>
            <a:normAutofit fontScale="70000" lnSpcReduction="20000"/>
          </a:bodyPr>
          <a:lstStyle/>
          <a:p>
            <a:pPr marL="285750" indent="-285750">
              <a:lnSpc>
                <a:spcPct val="120000"/>
              </a:lnSpc>
            </a:pPr>
            <a:r>
              <a:rPr lang="en-US" dirty="0"/>
              <a:t>The URA provides important protections and assistance for people affected by the acquisition, rehabilitation, or demolition of real property for Federal or federally funded projects.</a:t>
            </a:r>
          </a:p>
          <a:p>
            <a:pPr marL="285750" indent="-285750">
              <a:lnSpc>
                <a:spcPct val="120000"/>
              </a:lnSpc>
            </a:pPr>
            <a:r>
              <a:rPr lang="en-US" dirty="0"/>
              <a:t>This law was enacted by Congress to ensure that people whose real property is acquired, or who move as a direct result of projects receiving Federal funds, are treated fairly and equitably and receive assistance in moving from the property they occupy.</a:t>
            </a:r>
          </a:p>
          <a:p>
            <a:endParaRPr lang="en-US" dirty="0"/>
          </a:p>
        </p:txBody>
      </p:sp>
      <p:sp>
        <p:nvSpPr>
          <p:cNvPr id="4" name="Footer Placeholder 3"/>
          <p:cNvSpPr>
            <a:spLocks noGrp="1"/>
          </p:cNvSpPr>
          <p:nvPr>
            <p:ph type="ftr" sz="quarter" idx="11"/>
          </p:nvPr>
        </p:nvSpPr>
        <p:spPr/>
        <p:txBody>
          <a:bodyPr/>
          <a:lstStyle/>
          <a:p>
            <a:r>
              <a:rPr lang="en-US" dirty="0" smtClean="0"/>
              <a:t>§42 USC Ch. 61</a:t>
            </a:r>
            <a:endParaRPr lang="en-US" dirty="0"/>
          </a:p>
        </p:txBody>
      </p:sp>
      <p:sp>
        <p:nvSpPr>
          <p:cNvPr id="5" name="Slide Number Placeholder 4"/>
          <p:cNvSpPr>
            <a:spLocks noGrp="1"/>
          </p:cNvSpPr>
          <p:nvPr>
            <p:ph type="sldNum" sz="quarter" idx="12"/>
          </p:nvPr>
        </p:nvSpPr>
        <p:spPr/>
        <p:txBody>
          <a:bodyPr/>
          <a:lstStyle/>
          <a:p>
            <a:fld id="{E34E1EF3-0CBB-CD43-9CB9-DAAF44B6EB69}" type="slidenum">
              <a:rPr lang="en-US" smtClean="0"/>
              <a:t>24</a:t>
            </a:fld>
            <a:endParaRPr lang="en-US" dirty="0"/>
          </a:p>
        </p:txBody>
      </p:sp>
      <p:sp>
        <p:nvSpPr>
          <p:cNvPr id="9" name="Content Placeholder 8"/>
          <p:cNvSpPr>
            <a:spLocks noGrp="1"/>
          </p:cNvSpPr>
          <p:nvPr>
            <p:ph sz="half" idx="4294967295"/>
          </p:nvPr>
        </p:nvSpPr>
        <p:spPr>
          <a:xfrm>
            <a:off x="7364922" y="1597576"/>
            <a:ext cx="4218915" cy="3557587"/>
          </a:xfrm>
        </p:spPr>
        <p:txBody>
          <a:bodyPr>
            <a:normAutofit/>
          </a:bodyPr>
          <a:lstStyle/>
          <a:p>
            <a:pPr marL="0" indent="0">
              <a:buNone/>
            </a:pPr>
            <a:r>
              <a:rPr lang="en-US" dirty="0"/>
              <a:t>“</a:t>
            </a:r>
            <a:r>
              <a:rPr lang="en-US" sz="1800" i="1" dirty="0"/>
              <a:t>The Uniform Relocation Assistance and Real Property Acquisition Act (URA), is a federal law that establishes minimum standards for federally funded programs and projects that require the acquisition of real property (real estate) or displace persons from their homes, businesses, or farms. The URA's protections and assistance apply to the acquisition, rehabilitation, or demolition of real property for federal or federally funded </a:t>
            </a:r>
            <a:r>
              <a:rPr lang="en-US" sz="1800" i="1" dirty="0" smtClean="0"/>
              <a:t>project(s)</a:t>
            </a:r>
            <a:r>
              <a:rPr lang="en-US" sz="1800" dirty="0" smtClean="0"/>
              <a:t>”</a:t>
            </a:r>
            <a:endParaRPr lang="en-US" sz="1800" dirty="0"/>
          </a:p>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6355" y="5625737"/>
            <a:ext cx="809965" cy="809965"/>
          </a:xfrm>
          <a:prstGeom prst="rect">
            <a:avLst/>
          </a:prstGeom>
        </p:spPr>
      </p:pic>
    </p:spTree>
    <p:extLst>
      <p:ext uri="{BB962C8B-B14F-4D97-AF65-F5344CB8AC3E}">
        <p14:creationId xmlns:p14="http://schemas.microsoft.com/office/powerpoint/2010/main" val="6001357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41463" y="514770"/>
            <a:ext cx="7515604" cy="661418"/>
          </a:xfrm>
        </p:spPr>
        <p:txBody>
          <a:bodyPr>
            <a:normAutofit/>
          </a:bodyPr>
          <a:lstStyle/>
          <a:p>
            <a:r>
              <a:rPr lang="en-US" dirty="0" smtClean="0"/>
              <a:t>Build America, Buy America Act (BABA)</a:t>
            </a:r>
            <a:endParaRPr lang="en-US" dirty="0"/>
          </a:p>
        </p:txBody>
      </p:sp>
      <p:sp>
        <p:nvSpPr>
          <p:cNvPr id="3" name="Content Placeholder 2"/>
          <p:cNvSpPr>
            <a:spLocks noGrp="1"/>
          </p:cNvSpPr>
          <p:nvPr>
            <p:ph sz="half" idx="1"/>
          </p:nvPr>
        </p:nvSpPr>
        <p:spPr>
          <a:xfrm>
            <a:off x="239863" y="1450975"/>
            <a:ext cx="8042015" cy="4984727"/>
          </a:xfrm>
        </p:spPr>
        <p:txBody>
          <a:bodyPr>
            <a:normAutofit fontScale="92500" lnSpcReduction="20000"/>
          </a:bodyPr>
          <a:lstStyle/>
          <a:p>
            <a:r>
              <a:rPr lang="en-US" sz="1800" dirty="0"/>
              <a:t>BABA applies to all CDBG “infrastructure” projects and requires that all iron, steel, manufactured products, and construction materials used in an “infrastructure project” must be produced in the United </a:t>
            </a:r>
            <a:r>
              <a:rPr lang="en-US" sz="1800" dirty="0" smtClean="0"/>
              <a:t>States</a:t>
            </a:r>
          </a:p>
          <a:p>
            <a:pPr lvl="1"/>
            <a:r>
              <a:rPr lang="en-US" sz="1400" b="1" dirty="0" smtClean="0"/>
              <a:t>Construction Materials: </a:t>
            </a:r>
            <a:r>
              <a:rPr lang="en-US" sz="1400" dirty="0"/>
              <a:t>(1) Non-ferrous metals, (2) Plastic and polymer-based products (including polyvinylchloride, composite building materials, and polymers used in fiber optic cables), (3) Glass (including optic glass), (4) Fiber optic cable (including drop cable), (5) Optical fiber, (6) Lumber, (7) Engineered wood, and (8) Drywall</a:t>
            </a:r>
            <a:r>
              <a:rPr lang="en-US" sz="1400" dirty="0" smtClean="0"/>
              <a:t>.</a:t>
            </a:r>
          </a:p>
          <a:p>
            <a:pPr marL="457189" lvl="1" indent="0">
              <a:buNone/>
            </a:pPr>
            <a:endParaRPr lang="en-US" sz="800" dirty="0" smtClean="0"/>
          </a:p>
          <a:p>
            <a:pPr lvl="1"/>
            <a:r>
              <a:rPr lang="en-US" sz="1400" b="1" dirty="0" smtClean="0"/>
              <a:t>Manufactured Products: </a:t>
            </a:r>
            <a:r>
              <a:rPr lang="en-US" sz="1400" dirty="0"/>
              <a:t>Articles, materials, or supplies that have been: (</a:t>
            </a:r>
            <a:r>
              <a:rPr lang="en-US" sz="1400" dirty="0" err="1"/>
              <a:t>i</a:t>
            </a:r>
            <a:r>
              <a:rPr lang="en-US" sz="1400" dirty="0"/>
              <a:t>) processed into a specific form and shape; or (ii) combined with other articles, materials, or supplies to create a product with different properties than the individual articles, materials, or supplies</a:t>
            </a:r>
            <a:r>
              <a:rPr lang="en-US" sz="1400" dirty="0" smtClean="0"/>
              <a:t>. </a:t>
            </a:r>
            <a:r>
              <a:rPr lang="en-US" sz="1400" b="1" dirty="0" smtClean="0"/>
              <a:t>(Doesn’t apply until 2025 CDBG program year)</a:t>
            </a:r>
          </a:p>
          <a:p>
            <a:pPr lvl="1"/>
            <a:endParaRPr lang="en-US" sz="1400" b="1" dirty="0"/>
          </a:p>
          <a:p>
            <a:r>
              <a:rPr lang="en-US" sz="1800" dirty="0" smtClean="0"/>
              <a:t>General Applicability Waivers</a:t>
            </a:r>
          </a:p>
          <a:p>
            <a:pPr lvl="1"/>
            <a:r>
              <a:rPr lang="en-US" sz="1400" b="1" dirty="0" smtClean="0"/>
              <a:t>Small Grants: </a:t>
            </a:r>
            <a:r>
              <a:rPr lang="en-US" sz="1400" dirty="0" smtClean="0"/>
              <a:t>Projects with a </a:t>
            </a:r>
            <a:r>
              <a:rPr lang="en-US" sz="1400" u="sng" dirty="0" smtClean="0"/>
              <a:t>total</a:t>
            </a:r>
            <a:r>
              <a:rPr lang="en-US" sz="1400" dirty="0" smtClean="0"/>
              <a:t> cost of less than $250,000</a:t>
            </a:r>
          </a:p>
          <a:p>
            <a:pPr marL="457189" lvl="1" indent="0">
              <a:buNone/>
            </a:pPr>
            <a:endParaRPr lang="en-US" sz="700" dirty="0" smtClean="0"/>
          </a:p>
          <a:p>
            <a:pPr lvl="1"/>
            <a:r>
              <a:rPr lang="en-US" sz="1400" b="1" dirty="0" smtClean="0"/>
              <a:t>De </a:t>
            </a:r>
            <a:r>
              <a:rPr lang="en-US" sz="1400" b="1" dirty="0" err="1" smtClean="0"/>
              <a:t>Minimis</a:t>
            </a:r>
            <a:r>
              <a:rPr lang="en-US" sz="1400" dirty="0" smtClean="0"/>
              <a:t>: </a:t>
            </a:r>
            <a:r>
              <a:rPr lang="en-US" sz="1400" dirty="0"/>
              <a:t>C</a:t>
            </a:r>
            <a:r>
              <a:rPr lang="en-US" sz="1400" dirty="0" smtClean="0"/>
              <a:t>umulative </a:t>
            </a:r>
            <a:r>
              <a:rPr lang="en-US" sz="1400" dirty="0"/>
              <a:t>total of no more than 5 percent of the total cost of the iron, steel, manufactured products, and construction materials, up to a maximum of $1 </a:t>
            </a:r>
            <a:r>
              <a:rPr lang="en-US" sz="1400" dirty="0" smtClean="0"/>
              <a:t>million.</a:t>
            </a:r>
          </a:p>
          <a:p>
            <a:pPr marL="457189" lvl="1" indent="0">
              <a:buNone/>
            </a:pPr>
            <a:endParaRPr lang="en-US" sz="900" dirty="0" smtClean="0"/>
          </a:p>
          <a:p>
            <a:pPr lvl="1"/>
            <a:r>
              <a:rPr lang="en-US" sz="1400" b="1" dirty="0" smtClean="0"/>
              <a:t>Exigent Circumstances: </a:t>
            </a:r>
            <a:r>
              <a:rPr lang="en-US" sz="1400" dirty="0"/>
              <a:t>U</a:t>
            </a:r>
            <a:r>
              <a:rPr lang="en-US" sz="1400" dirty="0" smtClean="0"/>
              <a:t>rgent </a:t>
            </a:r>
            <a:r>
              <a:rPr lang="en-US" sz="1400" dirty="0"/>
              <a:t>need </a:t>
            </a:r>
            <a:r>
              <a:rPr lang="en-US" sz="1400" dirty="0" smtClean="0"/>
              <a:t>to </a:t>
            </a:r>
            <a:r>
              <a:rPr lang="en-US" sz="1400" dirty="0"/>
              <a:t>immediately complete an infrastructure project because of a “exigent circumstances,” or a threat to life, safety, or property of residents and the </a:t>
            </a:r>
            <a:r>
              <a:rPr lang="en-US" sz="1400" dirty="0" smtClean="0"/>
              <a:t>community</a:t>
            </a:r>
          </a:p>
          <a:p>
            <a:pPr lvl="1"/>
            <a:endParaRPr lang="en-US" sz="900" dirty="0"/>
          </a:p>
          <a:p>
            <a:pPr lvl="1"/>
            <a:r>
              <a:rPr lang="en-US" sz="1400" b="1" dirty="0" smtClean="0"/>
              <a:t>Additional Waivers (Must be approved by HUD): </a:t>
            </a:r>
          </a:p>
          <a:p>
            <a:pPr lvl="2"/>
            <a:r>
              <a:rPr lang="en-US" sz="1400" dirty="0" smtClean="0"/>
              <a:t>Materials needed are not available in sufficient quantity or quality </a:t>
            </a:r>
          </a:p>
          <a:p>
            <a:pPr lvl="2"/>
            <a:r>
              <a:rPr lang="en-US" sz="1400" dirty="0" smtClean="0"/>
              <a:t>Domestic procurement would increase cost by more than 25%</a:t>
            </a:r>
          </a:p>
          <a:p>
            <a:pPr lvl="2"/>
            <a:r>
              <a:rPr lang="en-US" sz="1400" dirty="0" smtClean="0"/>
              <a:t>Public Interest</a:t>
            </a:r>
            <a:endParaRPr lang="en-US" sz="1400" b="1" dirty="0"/>
          </a:p>
        </p:txBody>
      </p:sp>
      <p:sp>
        <p:nvSpPr>
          <p:cNvPr id="4" name="Footer Placeholder 3"/>
          <p:cNvSpPr>
            <a:spLocks noGrp="1"/>
          </p:cNvSpPr>
          <p:nvPr>
            <p:ph type="ftr" sz="quarter" idx="11"/>
          </p:nvPr>
        </p:nvSpPr>
        <p:spPr/>
        <p:txBody>
          <a:bodyPr/>
          <a:lstStyle/>
          <a:p>
            <a:r>
              <a:rPr lang="en-US" dirty="0" smtClean="0"/>
              <a:t>§42 USC Ch. 61</a:t>
            </a:r>
            <a:endParaRPr lang="en-US" dirty="0"/>
          </a:p>
        </p:txBody>
      </p:sp>
      <p:sp>
        <p:nvSpPr>
          <p:cNvPr id="5" name="Slide Number Placeholder 4"/>
          <p:cNvSpPr>
            <a:spLocks noGrp="1"/>
          </p:cNvSpPr>
          <p:nvPr>
            <p:ph type="sldNum" sz="quarter" idx="12"/>
          </p:nvPr>
        </p:nvSpPr>
        <p:spPr/>
        <p:txBody>
          <a:bodyPr/>
          <a:lstStyle/>
          <a:p>
            <a:fld id="{E34E1EF3-0CBB-CD43-9CB9-DAAF44B6EB69}" type="slidenum">
              <a:rPr lang="en-US" smtClean="0"/>
              <a:t>25</a:t>
            </a:fld>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6355" y="5625737"/>
            <a:ext cx="809965" cy="809965"/>
          </a:xfrm>
          <a:prstGeom prst="rect">
            <a:avLst/>
          </a:prstGeom>
        </p:spPr>
      </p:pic>
      <p:pic>
        <p:nvPicPr>
          <p:cNvPr id="1028" name="Picture 4" descr="Valves Meeting - Build America, Buy America (BABA)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5467" y="1783293"/>
            <a:ext cx="2754840" cy="2754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1846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Invoicing</a:t>
            </a:r>
            <a:endParaRPr lang="en-US" dirty="0"/>
          </a:p>
        </p:txBody>
      </p:sp>
      <p:sp>
        <p:nvSpPr>
          <p:cNvPr id="4" name="Footer Placeholder 3"/>
          <p:cNvSpPr>
            <a:spLocks noGrp="1"/>
          </p:cNvSpPr>
          <p:nvPr>
            <p:ph type="ftr" sz="quarter" idx="11"/>
          </p:nvPr>
        </p:nvSpPr>
        <p:spPr/>
        <p:txBody>
          <a:bodyPr/>
          <a:lstStyle/>
          <a:p>
            <a:r>
              <a:rPr lang="en-US" dirty="0" smtClean="0"/>
              <a:t>Invoicing </a:t>
            </a:r>
            <a:endParaRPr lang="en-US" dirty="0"/>
          </a:p>
        </p:txBody>
      </p:sp>
      <p:sp>
        <p:nvSpPr>
          <p:cNvPr id="5" name="Slide Number Placeholder 4"/>
          <p:cNvSpPr>
            <a:spLocks noGrp="1"/>
          </p:cNvSpPr>
          <p:nvPr>
            <p:ph type="sldNum" sz="quarter" idx="12"/>
          </p:nvPr>
        </p:nvSpPr>
        <p:spPr/>
        <p:txBody>
          <a:bodyPr/>
          <a:lstStyle/>
          <a:p>
            <a:fld id="{E34E1EF3-0CBB-CD43-9CB9-DAAF44B6EB69}" type="slidenum">
              <a:rPr lang="en-US" smtClean="0"/>
              <a:t>26</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2811" y="5612653"/>
            <a:ext cx="836023" cy="836023"/>
          </a:xfrm>
          <a:prstGeom prst="rect">
            <a:avLst/>
          </a:prstGeom>
        </p:spPr>
      </p:pic>
      <p:sp>
        <p:nvSpPr>
          <p:cNvPr id="11" name="TextBox 10"/>
          <p:cNvSpPr txBox="1"/>
          <p:nvPr/>
        </p:nvSpPr>
        <p:spPr>
          <a:xfrm>
            <a:off x="344339" y="1610530"/>
            <a:ext cx="7559335" cy="447814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Invoicing for CDBG expenses</a:t>
            </a:r>
          </a:p>
          <a:p>
            <a:endParaRPr lang="en-US" sz="11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Reimbursement </a:t>
            </a:r>
            <a:r>
              <a:rPr lang="en-US" dirty="0" smtClean="0">
                <a:latin typeface="Arial" panose="020B0604020202020204" pitchFamily="34" charset="0"/>
                <a:cs typeface="Arial" panose="020B0604020202020204" pitchFamily="34" charset="0"/>
              </a:rPr>
              <a:t>requests and reporting </a:t>
            </a:r>
            <a:r>
              <a:rPr lang="en-US" dirty="0">
                <a:latin typeface="Arial" panose="020B0604020202020204" pitchFamily="34" charset="0"/>
                <a:cs typeface="Arial" panose="020B0604020202020204" pitchFamily="34" charset="0"/>
              </a:rPr>
              <a:t>should be submitted on a quarterly basis through </a:t>
            </a:r>
            <a:r>
              <a:rPr lang="en-US" dirty="0" smtClean="0">
                <a:latin typeface="Arial" panose="020B0604020202020204" pitchFamily="34" charset="0"/>
                <a:cs typeface="Arial" panose="020B0604020202020204" pitchFamily="34" charset="0"/>
              </a:rPr>
              <a:t>Neighborly</a:t>
            </a:r>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Due: October </a:t>
            </a:r>
            <a:r>
              <a:rPr lang="en-US" dirty="0">
                <a:latin typeface="Arial" panose="020B0604020202020204" pitchFamily="34" charset="0"/>
                <a:cs typeface="Arial" panose="020B0604020202020204" pitchFamily="34" charset="0"/>
              </a:rPr>
              <a:t>15, January </a:t>
            </a:r>
            <a:r>
              <a:rPr lang="en-US" dirty="0" smtClean="0">
                <a:latin typeface="Arial" panose="020B0604020202020204" pitchFamily="34" charset="0"/>
                <a:cs typeface="Arial" panose="020B0604020202020204" pitchFamily="34" charset="0"/>
              </a:rPr>
              <a:t>15,</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April 15, July 8</a:t>
            </a:r>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Include all supporting documentation (</a:t>
            </a:r>
            <a:r>
              <a:rPr lang="en-US" sz="1400" i="1" dirty="0">
                <a:latin typeface="Arial" panose="020B0604020202020204" pitchFamily="34" charset="0"/>
                <a:cs typeface="Arial" panose="020B0604020202020204" pitchFamily="34" charset="0"/>
              </a:rPr>
              <a:t>e.g. receipts, invoices, cancelled checks, payroll reports, timesheets, </a:t>
            </a:r>
            <a:r>
              <a:rPr lang="en-US" sz="1400" i="1" dirty="0" err="1">
                <a:latin typeface="Arial" panose="020B0604020202020204" pitchFamily="34" charset="0"/>
                <a:cs typeface="Arial" panose="020B0604020202020204" pitchFamily="34" charset="0"/>
              </a:rPr>
              <a:t>etc</a:t>
            </a:r>
            <a:r>
              <a:rPr lang="en-US" sz="1400" i="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t>
            </a:r>
          </a:p>
          <a:p>
            <a:pPr lvl="1"/>
            <a:endParaRPr lang="en-US" sz="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Supporting documentation will be uploaded in Neighborly with reimbursement requests.</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At closeout of program year, all compliance documentation will need to be submitted.</a:t>
            </a:r>
          </a:p>
          <a:p>
            <a:endParaRPr lang="en-US" sz="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County will not reimburse for expenses that weren’t included in the project budget and those that are lacking supporting documentation.</a:t>
            </a:r>
          </a:p>
          <a:p>
            <a:pPr marL="742950" lvl="1" indent="-285750">
              <a:buFont typeface="Arial" panose="020B0604020202020204" pitchFamily="34" charset="0"/>
              <a:buChar char="•"/>
            </a:pPr>
            <a:r>
              <a:rPr lang="en-US" sz="1200" i="1" u="sng" dirty="0">
                <a:latin typeface="Arial" panose="020B0604020202020204" pitchFamily="34" charset="0"/>
                <a:cs typeface="Arial" panose="020B0604020202020204" pitchFamily="34" charset="0"/>
              </a:rPr>
              <a:t>See 2 CFR 200.403(c) &amp; (g) 2 CFR 200.404 Cost </a:t>
            </a:r>
            <a:r>
              <a:rPr lang="en-US" sz="1200" i="1" u="sng" dirty="0" err="1">
                <a:latin typeface="Arial" panose="020B0604020202020204" pitchFamily="34" charset="0"/>
                <a:cs typeface="Arial" panose="020B0604020202020204" pitchFamily="34" charset="0"/>
              </a:rPr>
              <a:t>Allocability</a:t>
            </a:r>
            <a:r>
              <a:rPr lang="en-US" sz="1200" i="1" u="sng" dirty="0">
                <a:latin typeface="Arial" panose="020B0604020202020204" pitchFamily="34" charset="0"/>
                <a:cs typeface="Arial" panose="020B0604020202020204" pitchFamily="34" charset="0"/>
              </a:rPr>
              <a:t>/</a:t>
            </a:r>
            <a:r>
              <a:rPr lang="en-US" sz="1200" i="1" u="sng" dirty="0" err="1">
                <a:latin typeface="Arial" panose="020B0604020202020204" pitchFamily="34" charset="0"/>
                <a:cs typeface="Arial" panose="020B0604020202020204" pitchFamily="34" charset="0"/>
              </a:rPr>
              <a:t>Allowability</a:t>
            </a:r>
            <a:endParaRPr lang="en-US" sz="1200" i="1" u="sng"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a:duotone>
              <a:schemeClr val="accent5">
                <a:shade val="45000"/>
                <a:satMod val="135000"/>
              </a:schemeClr>
              <a:prstClr val="white"/>
            </a:duotone>
          </a:blip>
          <a:srcRect l="16280" r="15556" b="19549"/>
          <a:stretch/>
        </p:blipFill>
        <p:spPr>
          <a:xfrm>
            <a:off x="8170559" y="1764439"/>
            <a:ext cx="1871696" cy="2209046"/>
          </a:xfrm>
          <a:prstGeom prst="rect">
            <a:avLst/>
          </a:prstGeom>
        </p:spPr>
      </p:pic>
      <p:pic>
        <p:nvPicPr>
          <p:cNvPr id="7" name="Picture 6"/>
          <p:cNvPicPr>
            <a:picLocks noChangeAspect="1"/>
          </p:cNvPicPr>
          <p:nvPr/>
        </p:nvPicPr>
        <p:blipFill rotWithShape="1">
          <a:blip r:embed="rId5">
            <a:duotone>
              <a:schemeClr val="accent6">
                <a:shade val="45000"/>
                <a:satMod val="135000"/>
              </a:schemeClr>
              <a:prstClr val="white"/>
            </a:duotone>
          </a:blip>
          <a:srcRect l="5689" r="7273" b="16155"/>
          <a:stretch/>
        </p:blipFill>
        <p:spPr>
          <a:xfrm>
            <a:off x="9384628" y="2868962"/>
            <a:ext cx="2199209" cy="2118511"/>
          </a:xfrm>
          <a:prstGeom prst="rect">
            <a:avLst/>
          </a:prstGeom>
        </p:spPr>
      </p:pic>
    </p:spTree>
    <p:extLst>
      <p:ext uri="{BB962C8B-B14F-4D97-AF65-F5344CB8AC3E}">
        <p14:creationId xmlns:p14="http://schemas.microsoft.com/office/powerpoint/2010/main" val="82327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additive="base">
                                        <p:cTn id="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anim calcmode="lin" valueType="num">
                                      <p:cBhvr additive="base">
                                        <p:cTn id="1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anim calcmode="lin" valueType="num">
                                      <p:cBhvr additive="base">
                                        <p:cTn id="1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anim calcmode="lin" valueType="num">
                                      <p:cBhvr additive="base">
                                        <p:cTn id="21"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anim calcmode="lin" valueType="num">
                                      <p:cBhvr additive="base">
                                        <p:cTn id="27"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xEl>
                                              <p:pRg st="10" end="10"/>
                                            </p:txEl>
                                          </p:spTgt>
                                        </p:tgtEl>
                                        <p:attrNameLst>
                                          <p:attrName>style.visibility</p:attrName>
                                        </p:attrNameLst>
                                      </p:cBhvr>
                                      <p:to>
                                        <p:strVal val="visible"/>
                                      </p:to>
                                    </p:set>
                                    <p:anim calcmode="lin" valueType="num">
                                      <p:cBhvr additive="base">
                                        <p:cTn id="33" dur="500" fill="hold"/>
                                        <p:tgtEl>
                                          <p:spTgt spid="11">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1">
                                            <p:txEl>
                                              <p:pRg st="11" end="11"/>
                                            </p:txEl>
                                          </p:spTgt>
                                        </p:tgtEl>
                                        <p:attrNameLst>
                                          <p:attrName>style.visibility</p:attrName>
                                        </p:attrNameLst>
                                      </p:cBhvr>
                                      <p:to>
                                        <p:strVal val="visible"/>
                                      </p:to>
                                    </p:set>
                                    <p:anim calcmode="lin" valueType="num">
                                      <p:cBhvr additive="base">
                                        <p:cTn id="37" dur="500" fill="hold"/>
                                        <p:tgtEl>
                                          <p:spTgt spid="11">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 Application (Neighborly)</a:t>
            </a:r>
            <a:endParaRPr lang="en-US" dirty="0"/>
          </a:p>
        </p:txBody>
      </p:sp>
      <p:sp>
        <p:nvSpPr>
          <p:cNvPr id="4" name="Footer Placeholder 3"/>
          <p:cNvSpPr>
            <a:spLocks noGrp="1"/>
          </p:cNvSpPr>
          <p:nvPr>
            <p:ph type="ftr" sz="quarter" idx="11"/>
          </p:nvPr>
        </p:nvSpPr>
        <p:spPr/>
        <p:txBody>
          <a:bodyPr/>
          <a:lstStyle/>
          <a:p>
            <a:r>
              <a:rPr lang="en-US" dirty="0" smtClean="0"/>
              <a:t>Application</a:t>
            </a:r>
            <a:endParaRPr lang="en-US" dirty="0"/>
          </a:p>
        </p:txBody>
      </p:sp>
      <p:sp>
        <p:nvSpPr>
          <p:cNvPr id="5" name="Slide Number Placeholder 4"/>
          <p:cNvSpPr>
            <a:spLocks noGrp="1"/>
          </p:cNvSpPr>
          <p:nvPr>
            <p:ph type="sldNum" sz="quarter" idx="12"/>
          </p:nvPr>
        </p:nvSpPr>
        <p:spPr/>
        <p:txBody>
          <a:bodyPr/>
          <a:lstStyle/>
          <a:p>
            <a:fld id="{E34E1EF3-0CBB-CD43-9CB9-DAAF44B6EB69}" type="slidenum">
              <a:rPr lang="en-US" smtClean="0"/>
              <a:t>27</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2811" y="5612653"/>
            <a:ext cx="836023" cy="836023"/>
          </a:xfrm>
          <a:prstGeom prst="rect">
            <a:avLst/>
          </a:prstGeom>
        </p:spPr>
      </p:pic>
      <p:sp>
        <p:nvSpPr>
          <p:cNvPr id="11" name="TextBox 10"/>
          <p:cNvSpPr txBox="1"/>
          <p:nvPr/>
        </p:nvSpPr>
        <p:spPr>
          <a:xfrm>
            <a:off x="431290" y="1687491"/>
            <a:ext cx="6757162" cy="3917996"/>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Arial" panose="020B0604020202020204" pitchFamily="34" charset="0"/>
                <a:cs typeface="Arial" panose="020B0604020202020204" pitchFamily="34" charset="0"/>
              </a:rPr>
              <a:t>Application will be submitted via Neighborly starting </a:t>
            </a:r>
            <a:r>
              <a:rPr lang="en-US" sz="2000" dirty="0" smtClean="0">
                <a:latin typeface="Arial" panose="020B0604020202020204" pitchFamily="34" charset="0"/>
                <a:cs typeface="Arial" panose="020B0604020202020204" pitchFamily="34" charset="0"/>
              </a:rPr>
              <a:t>January 8, 2024</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800100" lvl="1" indent="-342900">
              <a:lnSpc>
                <a:spcPct val="110000"/>
              </a:lnSpc>
              <a:buFont typeface="Arial" panose="020B0604020202020204" pitchFamily="34" charset="0"/>
              <a:buChar char="•"/>
            </a:pPr>
            <a:r>
              <a:rPr lang="en-US" dirty="0">
                <a:latin typeface="Arial" panose="020B0604020202020204" pitchFamily="34" charset="0"/>
                <a:cs typeface="Arial" panose="020B0604020202020204" pitchFamily="34" charset="0"/>
              </a:rPr>
              <a:t>Application will close </a:t>
            </a:r>
            <a:r>
              <a:rPr lang="en-US" dirty="0" smtClean="0">
                <a:latin typeface="Arial" panose="020B0604020202020204" pitchFamily="34" charset="0"/>
                <a:cs typeface="Arial" panose="020B0604020202020204" pitchFamily="34" charset="0"/>
              </a:rPr>
              <a:t>February 11</a:t>
            </a:r>
            <a:r>
              <a:rPr lang="en-US" baseline="30000" dirty="0" smtClean="0">
                <a:latin typeface="Arial" panose="020B0604020202020204" pitchFamily="34" charset="0"/>
                <a:cs typeface="Arial" panose="020B0604020202020204" pitchFamily="34" charset="0"/>
              </a:rPr>
              <a:t>th</a:t>
            </a:r>
            <a:r>
              <a:rPr lang="en-US" dirty="0" smtClean="0">
                <a:latin typeface="Arial" panose="020B0604020202020204" pitchFamily="34" charset="0"/>
                <a:cs typeface="Arial" panose="020B0604020202020204" pitchFamily="34" charset="0"/>
              </a:rPr>
              <a:t>, 2024</a:t>
            </a:r>
            <a:endParaRPr lang="en-US" dirty="0">
              <a:latin typeface="Arial" panose="020B0604020202020204" pitchFamily="34" charset="0"/>
              <a:cs typeface="Arial" panose="020B0604020202020204" pitchFamily="34" charset="0"/>
            </a:endParaRPr>
          </a:p>
          <a:p>
            <a:pPr marL="342900" indent="-342900">
              <a:lnSpc>
                <a:spcPct val="110000"/>
              </a:lnSpc>
              <a:buFont typeface="Arial" panose="020B0604020202020204" pitchFamily="34" charset="0"/>
              <a:buChar char="•"/>
            </a:pPr>
            <a:r>
              <a:rPr lang="en-US" sz="2000" dirty="0">
                <a:latin typeface="Arial" panose="020B0604020202020204" pitchFamily="34" charset="0"/>
                <a:cs typeface="Arial" panose="020B0604020202020204" pitchFamily="34" charset="0"/>
              </a:rPr>
              <a:t>Application questions will be </a:t>
            </a:r>
            <a:r>
              <a:rPr lang="en-US" sz="2000" dirty="0" smtClean="0">
                <a:latin typeface="Arial" panose="020B0604020202020204" pitchFamily="34" charset="0"/>
                <a:cs typeface="Arial" panose="020B0604020202020204" pitchFamily="34" charset="0"/>
              </a:rPr>
              <a:t>mostly the same as last year.</a:t>
            </a:r>
            <a:endParaRPr lang="en-US" dirty="0">
              <a:latin typeface="Arial" panose="020B0604020202020204" pitchFamily="34" charset="0"/>
              <a:cs typeface="Arial" panose="020B0604020202020204" pitchFamily="34" charset="0"/>
            </a:endParaRPr>
          </a:p>
          <a:p>
            <a:pPr marL="800100" lvl="1" indent="-342900">
              <a:lnSpc>
                <a:spcPct val="110000"/>
              </a:lnSpc>
              <a:buFont typeface="Arial" panose="020B0604020202020204" pitchFamily="34" charset="0"/>
              <a:buChar char="•"/>
            </a:pPr>
            <a:r>
              <a:rPr lang="en-US" dirty="0">
                <a:latin typeface="Arial" panose="020B0604020202020204" pitchFamily="34" charset="0"/>
                <a:cs typeface="Arial" panose="020B0604020202020204" pitchFamily="34" charset="0"/>
              </a:rPr>
              <a:t>Cities need resolution from city council approving application.</a:t>
            </a:r>
          </a:p>
          <a:p>
            <a:pPr marL="342900" indent="-342900">
              <a:lnSpc>
                <a:spcPct val="110000"/>
              </a:lnSpc>
              <a:buFont typeface="Arial" panose="020B0604020202020204" pitchFamily="34" charset="0"/>
              <a:buChar char="•"/>
            </a:pPr>
            <a:r>
              <a:rPr lang="en-US" sz="2000" dirty="0">
                <a:latin typeface="Arial" panose="020B0604020202020204" pitchFamily="34" charset="0"/>
                <a:cs typeface="Arial" panose="020B0604020202020204" pitchFamily="34" charset="0"/>
              </a:rPr>
              <a:t>Platform is very intuitive and easy to use.</a:t>
            </a:r>
          </a:p>
          <a:p>
            <a:pPr marL="800100" lvl="1" indent="-342900">
              <a:lnSpc>
                <a:spcPct val="110000"/>
              </a:lnSpc>
              <a:buFont typeface="Arial" panose="020B0604020202020204" pitchFamily="34" charset="0"/>
              <a:buChar char="•"/>
            </a:pPr>
            <a:r>
              <a:rPr lang="en-US" dirty="0">
                <a:latin typeface="Arial" panose="020B0604020202020204" pitchFamily="34" charset="0"/>
                <a:cs typeface="Arial" panose="020B0604020202020204" pitchFamily="34" charset="0"/>
              </a:rPr>
              <a:t>Will provide training for anyone </a:t>
            </a:r>
            <a:r>
              <a:rPr lang="en-US" dirty="0" smtClean="0">
                <a:latin typeface="Arial" panose="020B0604020202020204" pitchFamily="34" charset="0"/>
                <a:cs typeface="Arial" panose="020B0604020202020204" pitchFamily="34" charset="0"/>
              </a:rPr>
              <a:t>interested.</a:t>
            </a:r>
            <a:endParaRPr lang="en-US" dirty="0">
              <a:latin typeface="Arial" panose="020B0604020202020204" pitchFamily="34" charset="0"/>
              <a:cs typeface="Arial" panose="020B0604020202020204" pitchFamily="34" charset="0"/>
            </a:endParaRPr>
          </a:p>
          <a:p>
            <a:pPr marL="800100" lvl="1" indent="-342900">
              <a:lnSpc>
                <a:spcPct val="110000"/>
              </a:lnSpc>
              <a:buFont typeface="Arial" panose="020B0604020202020204" pitchFamily="34" charset="0"/>
              <a:buChar char="•"/>
            </a:pPr>
            <a:r>
              <a:rPr lang="en-US" dirty="0">
                <a:latin typeface="Arial" panose="020B0604020202020204" pitchFamily="34" charset="0"/>
                <a:cs typeface="Arial" panose="020B0604020202020204" pitchFamily="34" charset="0"/>
              </a:rPr>
              <a:t>Anyone submitting an application and submitting reimbursement requests/quarterly reports will need an account.</a:t>
            </a:r>
          </a:p>
        </p:txBody>
      </p:sp>
      <p:pic>
        <p:nvPicPr>
          <p:cNvPr id="9" name="Picture 8"/>
          <p:cNvPicPr>
            <a:picLocks noChangeAspect="1"/>
          </p:cNvPicPr>
          <p:nvPr/>
        </p:nvPicPr>
        <p:blipFill rotWithShape="1">
          <a:blip r:embed="rId4"/>
          <a:srcRect l="6535" t="7821" r="55668" b="14290"/>
          <a:stretch/>
        </p:blipFill>
        <p:spPr>
          <a:xfrm>
            <a:off x="7125077" y="2091351"/>
            <a:ext cx="4608214" cy="2670772"/>
          </a:xfrm>
          <a:prstGeom prst="rect">
            <a:avLst/>
          </a:prstGeom>
        </p:spPr>
      </p:pic>
    </p:spTree>
    <p:extLst>
      <p:ext uri="{BB962C8B-B14F-4D97-AF65-F5344CB8AC3E}">
        <p14:creationId xmlns:p14="http://schemas.microsoft.com/office/powerpoint/2010/main" val="188112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 calcmode="lin" valueType="num">
                                      <p:cBhvr additive="base">
                                        <p:cTn id="1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 calcmode="lin" valueType="num">
                                      <p:cBhvr additive="base">
                                        <p:cTn id="2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 calcmode="lin" valueType="num">
                                      <p:cBhvr additive="base">
                                        <p:cTn id="27"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anim calcmode="lin" valueType="num">
                                      <p:cBhvr additive="base">
                                        <p:cTn id="31"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anim calcmode="lin" valueType="num">
                                      <p:cBhvr additive="base">
                                        <p:cTn id="35"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a:t>
            </a:r>
            <a:endParaRPr lang="en-US"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23705" y="1346677"/>
            <a:ext cx="4075610" cy="5274320"/>
          </a:xfrm>
          <a:prstGeom prst="rect">
            <a:avLst/>
          </a:prstGeom>
          <a:ln>
            <a:noFill/>
          </a:ln>
          <a:effectLst>
            <a:outerShdw blurRad="190500" algn="tl" rotWithShape="0">
              <a:srgbClr val="000000">
                <a:alpha val="70000"/>
              </a:srgbClr>
            </a:outerShdw>
          </a:effectLst>
        </p:spPr>
      </p:pic>
      <p:sp>
        <p:nvSpPr>
          <p:cNvPr id="4" name="Footer Placeholder 3"/>
          <p:cNvSpPr>
            <a:spLocks noGrp="1"/>
          </p:cNvSpPr>
          <p:nvPr>
            <p:ph type="ftr" sz="quarter" idx="11"/>
          </p:nvPr>
        </p:nvSpPr>
        <p:spPr/>
        <p:txBody>
          <a:bodyPr/>
          <a:lstStyle/>
          <a:p>
            <a:r>
              <a:rPr lang="en-US" dirty="0" smtClean="0"/>
              <a:t>Budget</a:t>
            </a:r>
            <a:endParaRPr lang="en-US" dirty="0"/>
          </a:p>
        </p:txBody>
      </p:sp>
      <p:sp>
        <p:nvSpPr>
          <p:cNvPr id="5" name="Slide Number Placeholder 4"/>
          <p:cNvSpPr>
            <a:spLocks noGrp="1"/>
          </p:cNvSpPr>
          <p:nvPr>
            <p:ph type="sldNum" sz="quarter" idx="12"/>
          </p:nvPr>
        </p:nvSpPr>
        <p:spPr/>
        <p:txBody>
          <a:bodyPr/>
          <a:lstStyle/>
          <a:p>
            <a:fld id="{E34E1EF3-0CBB-CD43-9CB9-DAAF44B6EB69}" type="slidenum">
              <a:rPr lang="en-US" smtClean="0"/>
              <a:t>28</a:t>
            </a:fld>
            <a:endParaRPr lang="en-US" dirty="0"/>
          </a:p>
        </p:txBody>
      </p:sp>
      <p:sp>
        <p:nvSpPr>
          <p:cNvPr id="8" name="TextBox 7"/>
          <p:cNvSpPr txBox="1"/>
          <p:nvPr/>
        </p:nvSpPr>
        <p:spPr>
          <a:xfrm>
            <a:off x="5851031" y="1497798"/>
            <a:ext cx="5617029" cy="412420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 detailed program/project budget attachment is a required attachment with your CDBG grant submission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It must show all program/project expenses for your organization</a:t>
            </a:r>
          </a:p>
          <a:p>
            <a:pPr marL="285750" indent="-28575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Detail the overall project, including personnel, management, utilities, other costs</a:t>
            </a:r>
          </a:p>
          <a:p>
            <a:pPr marL="285750" indent="-28575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If your organization has a federal de minis rate for personnel, please note that in the personnel portion of your budget. </a:t>
            </a:r>
          </a:p>
          <a:p>
            <a:pPr marL="285750" indent="-28575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u="sng" dirty="0">
                <a:latin typeface="Arial" panose="020B0604020202020204" pitchFamily="34" charset="0"/>
                <a:cs typeface="Arial" panose="020B0604020202020204" pitchFamily="34" charset="0"/>
              </a:rPr>
              <a:t>Please Note: CDBG applications without a detailed budget attachment will be deemed incomplete and will not be considered</a:t>
            </a:r>
            <a:r>
              <a:rPr lang="en-US" dirty="0">
                <a:latin typeface="Arial" panose="020B0604020202020204" pitchFamily="34" charset="0"/>
                <a:cs typeface="Arial" panose="020B0604020202020204" pitchFamily="34" charset="0"/>
              </a:rPr>
              <a:t>.</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811" y="5612653"/>
            <a:ext cx="836023" cy="836023"/>
          </a:xfrm>
          <a:prstGeom prst="rect">
            <a:avLst/>
          </a:prstGeom>
        </p:spPr>
      </p:pic>
    </p:spTree>
    <p:extLst>
      <p:ext uri="{BB962C8B-B14F-4D97-AF65-F5344CB8AC3E}">
        <p14:creationId xmlns:p14="http://schemas.microsoft.com/office/powerpoint/2010/main" val="40106075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Questions</a:t>
            </a:r>
            <a:endParaRPr lang="en-US" dirty="0"/>
          </a:p>
        </p:txBody>
      </p:sp>
      <p:sp>
        <p:nvSpPr>
          <p:cNvPr id="8" name="Content Placeholder 7"/>
          <p:cNvSpPr>
            <a:spLocks noGrp="1"/>
          </p:cNvSpPr>
          <p:nvPr>
            <p:ph sz="half" idx="1"/>
          </p:nvPr>
        </p:nvSpPr>
        <p:spPr>
          <a:xfrm>
            <a:off x="0" y="2220685"/>
            <a:ext cx="12192000" cy="685478"/>
          </a:xfrm>
        </p:spPr>
        <p:txBody>
          <a:bodyPr/>
          <a:lstStyle/>
          <a:p>
            <a:pPr marL="0" indent="0" algn="ctr">
              <a:buNone/>
            </a:pPr>
            <a:r>
              <a:rPr lang="en-US" dirty="0" smtClean="0"/>
              <a:t>QUESTIONS? </a:t>
            </a:r>
            <a:endParaRPr lang="en-US" dirty="0"/>
          </a:p>
        </p:txBody>
      </p:sp>
      <p:sp>
        <p:nvSpPr>
          <p:cNvPr id="4" name="Footer Placeholder 3"/>
          <p:cNvSpPr>
            <a:spLocks noGrp="1"/>
          </p:cNvSpPr>
          <p:nvPr>
            <p:ph type="ftr" sz="quarter" idx="11"/>
          </p:nvPr>
        </p:nvSpPr>
        <p:spPr/>
        <p:txBody>
          <a:bodyPr/>
          <a:lstStyle/>
          <a:p>
            <a:r>
              <a:rPr lang="en-US" dirty="0" smtClean="0"/>
              <a:t>Q&amp;A </a:t>
            </a:r>
            <a:endParaRPr lang="en-US" dirty="0"/>
          </a:p>
        </p:txBody>
      </p:sp>
      <p:sp>
        <p:nvSpPr>
          <p:cNvPr id="5" name="Slide Number Placeholder 4"/>
          <p:cNvSpPr>
            <a:spLocks noGrp="1"/>
          </p:cNvSpPr>
          <p:nvPr>
            <p:ph type="sldNum" sz="quarter" idx="12"/>
          </p:nvPr>
        </p:nvSpPr>
        <p:spPr/>
        <p:txBody>
          <a:bodyPr/>
          <a:lstStyle/>
          <a:p>
            <a:fld id="{E34E1EF3-0CBB-CD43-9CB9-DAAF44B6EB69}" type="slidenum">
              <a:rPr lang="en-US" smtClean="0"/>
              <a:t>29</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8609" y="5666878"/>
            <a:ext cx="737644" cy="73764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665" y="5666878"/>
            <a:ext cx="702564" cy="750959"/>
          </a:xfrm>
          <a:prstGeom prst="rect">
            <a:avLst/>
          </a:prstGeom>
        </p:spPr>
      </p:pic>
      <p:pic>
        <p:nvPicPr>
          <p:cNvPr id="11" name="Picture 10"/>
          <p:cNvPicPr>
            <a:picLocks noChangeAspect="1"/>
          </p:cNvPicPr>
          <p:nvPr/>
        </p:nvPicPr>
        <p:blipFill rotWithShape="1">
          <a:blip r:embed="rId4">
            <a:duotone>
              <a:schemeClr val="accent5">
                <a:shade val="45000"/>
                <a:satMod val="135000"/>
              </a:schemeClr>
              <a:prstClr val="white"/>
            </a:duotone>
          </a:blip>
          <a:srcRect l="7195" t="2667" r="12174" b="17872"/>
          <a:stretch/>
        </p:blipFill>
        <p:spPr>
          <a:xfrm>
            <a:off x="4631266" y="2800951"/>
            <a:ext cx="2810933" cy="2770116"/>
          </a:xfrm>
          <a:prstGeom prst="rect">
            <a:avLst/>
          </a:prstGeom>
        </p:spPr>
      </p:pic>
    </p:spTree>
    <p:extLst>
      <p:ext uri="{BB962C8B-B14F-4D97-AF65-F5344CB8AC3E}">
        <p14:creationId xmlns:p14="http://schemas.microsoft.com/office/powerpoint/2010/main" val="35424820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Welcome</a:t>
            </a:r>
            <a:endParaRPr lang="en-US" dirty="0"/>
          </a:p>
        </p:txBody>
      </p:sp>
      <p:sp>
        <p:nvSpPr>
          <p:cNvPr id="8" name="Content Placeholder 7"/>
          <p:cNvSpPr>
            <a:spLocks noGrp="1"/>
          </p:cNvSpPr>
          <p:nvPr>
            <p:ph sz="half" idx="1"/>
          </p:nvPr>
        </p:nvSpPr>
        <p:spPr/>
        <p:txBody>
          <a:bodyPr/>
          <a:lstStyle/>
          <a:p>
            <a:r>
              <a:rPr lang="en-US" dirty="0"/>
              <a:t>Introductions </a:t>
            </a:r>
          </a:p>
          <a:p>
            <a:pPr lvl="1"/>
            <a:r>
              <a:rPr lang="en-US" dirty="0"/>
              <a:t>Ryan Steinbeigle – Grant Administrator</a:t>
            </a:r>
          </a:p>
          <a:p>
            <a:pPr lvl="1"/>
            <a:r>
              <a:rPr lang="en-US" dirty="0"/>
              <a:t>Chanel Flores- Economic Development </a:t>
            </a:r>
            <a:r>
              <a:rPr lang="en-US" dirty="0" smtClean="0"/>
              <a:t>Director</a:t>
            </a:r>
          </a:p>
          <a:p>
            <a:pPr lvl="1"/>
            <a:r>
              <a:rPr lang="en-US" dirty="0" smtClean="0"/>
              <a:t>Dakota </a:t>
            </a:r>
            <a:r>
              <a:rPr lang="en-US" dirty="0" err="1" smtClean="0"/>
              <a:t>Wurth</a:t>
            </a:r>
            <a:r>
              <a:rPr lang="en-US" dirty="0" smtClean="0"/>
              <a:t>- Housing Coordinator</a:t>
            </a:r>
            <a:endParaRPr lang="en-US" dirty="0"/>
          </a:p>
          <a:p>
            <a:pPr marL="457189" lvl="1" indent="0">
              <a:buNone/>
            </a:pPr>
            <a:endParaRPr lang="en-US" dirty="0"/>
          </a:p>
        </p:txBody>
      </p:sp>
      <p:sp>
        <p:nvSpPr>
          <p:cNvPr id="6" name="Slide Number Placeholder 5">
            <a:extLst>
              <a:ext uri="{FF2B5EF4-FFF2-40B4-BE49-F238E27FC236}">
                <a16:creationId xmlns="" xmlns:a16="http://schemas.microsoft.com/office/drawing/2014/main" id="{F0A94E28-078A-E041-BAF5-03F9A63F0370}"/>
              </a:ext>
            </a:extLst>
          </p:cNvPr>
          <p:cNvSpPr>
            <a:spLocks noGrp="1"/>
          </p:cNvSpPr>
          <p:nvPr>
            <p:ph type="sldNum" sz="quarter" idx="12"/>
          </p:nvPr>
        </p:nvSpPr>
        <p:spPr/>
        <p:txBody>
          <a:bodyPr/>
          <a:lstStyle/>
          <a:p>
            <a:fld id="{E34E1EF3-0CBB-CD43-9CB9-DAAF44B6EB69}" type="slidenum">
              <a:rPr lang="en-US" smtClean="0"/>
              <a:t>3</a:t>
            </a:fld>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8606" y="5670381"/>
            <a:ext cx="783772" cy="783772"/>
          </a:xfrm>
          <a:prstGeom prst="rect">
            <a:avLst/>
          </a:prstGeom>
        </p:spPr>
      </p:pic>
      <p:sp>
        <p:nvSpPr>
          <p:cNvPr id="2" name="TextBox 1"/>
          <p:cNvSpPr txBox="1"/>
          <p:nvPr/>
        </p:nvSpPr>
        <p:spPr>
          <a:xfrm>
            <a:off x="9714370" y="5902150"/>
            <a:ext cx="2055136"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2024 Program Year</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63914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3C9E23-7DCF-984F-A767-102A06775F39}"/>
              </a:ext>
            </a:extLst>
          </p:cNvPr>
          <p:cNvSpPr>
            <a:spLocks noGrp="1"/>
          </p:cNvSpPr>
          <p:nvPr>
            <p:ph type="title"/>
          </p:nvPr>
        </p:nvSpPr>
        <p:spPr>
          <a:xfrm>
            <a:off x="121921" y="514770"/>
            <a:ext cx="8159930" cy="661418"/>
          </a:xfrm>
        </p:spPr>
        <p:txBody>
          <a:bodyPr>
            <a:normAutofit/>
          </a:bodyPr>
          <a:lstStyle/>
          <a:p>
            <a:r>
              <a:rPr lang="en-US" sz="2600" dirty="0" smtClean="0"/>
              <a:t>Overview – Community Development Block Grant  </a:t>
            </a:r>
            <a:endParaRPr lang="en-US" sz="2600" dirty="0"/>
          </a:p>
        </p:txBody>
      </p:sp>
      <p:sp>
        <p:nvSpPr>
          <p:cNvPr id="3" name="Content Placeholder 2">
            <a:extLst>
              <a:ext uri="{FF2B5EF4-FFF2-40B4-BE49-F238E27FC236}">
                <a16:creationId xmlns="" xmlns:a16="http://schemas.microsoft.com/office/drawing/2014/main" id="{3457A7C2-C89D-214E-8783-9951C4205963}"/>
              </a:ext>
            </a:extLst>
          </p:cNvPr>
          <p:cNvSpPr>
            <a:spLocks noGrp="1"/>
          </p:cNvSpPr>
          <p:nvPr>
            <p:ph sz="half" idx="1"/>
          </p:nvPr>
        </p:nvSpPr>
        <p:spPr/>
        <p:txBody>
          <a:bodyPr>
            <a:normAutofit fontScale="92500" lnSpcReduction="10000"/>
          </a:bodyPr>
          <a:lstStyle/>
          <a:p>
            <a:pPr marL="0" indent="0" algn="ctr">
              <a:buNone/>
            </a:pPr>
            <a:r>
              <a:rPr lang="en-US" dirty="0" smtClean="0"/>
              <a:t>Community Development Block Grant (CBDG)</a:t>
            </a:r>
          </a:p>
          <a:p>
            <a:pPr marL="285750" indent="-285750"/>
            <a:r>
              <a:rPr lang="en-US" sz="1800" dirty="0"/>
              <a:t>Funded by the U.S. Department of Housing and Urban Development (HUD) since </a:t>
            </a:r>
            <a:r>
              <a:rPr lang="en-US" sz="1800" dirty="0" smtClean="0"/>
              <a:t>1974</a:t>
            </a:r>
            <a:endParaRPr lang="en-US" sz="1800" dirty="0"/>
          </a:p>
          <a:p>
            <a:pPr marL="285750" indent="-285750"/>
            <a:r>
              <a:rPr lang="en-US" sz="1800" dirty="0"/>
              <a:t>Objective is to principally benefit Low-to-Moderate Income (LMI) </a:t>
            </a:r>
            <a:r>
              <a:rPr lang="en-US" sz="1800" dirty="0" smtClean="0"/>
              <a:t>persons</a:t>
            </a:r>
            <a:endParaRPr lang="en-US" sz="1800" dirty="0"/>
          </a:p>
          <a:p>
            <a:pPr marL="285750" indent="-285750"/>
            <a:r>
              <a:rPr lang="en-US" sz="1800" dirty="0"/>
              <a:t>Competitive Grant Program used to fund Housing, and other Community Development Projects </a:t>
            </a:r>
            <a:endParaRPr lang="en-US" sz="1800" dirty="0" smtClean="0"/>
          </a:p>
          <a:p>
            <a:pPr marL="285750" indent="-285750"/>
            <a:r>
              <a:rPr lang="en-US" sz="1800" dirty="0" smtClean="0"/>
              <a:t>Davis County has been an Entitlement County since 2011</a:t>
            </a:r>
          </a:p>
          <a:p>
            <a:pPr marL="285750" indent="-285750"/>
            <a:r>
              <a:rPr lang="en-US" sz="1800" dirty="0" smtClean="0"/>
              <a:t>13 participating cities and the unincorporated County (</a:t>
            </a:r>
            <a:r>
              <a:rPr lang="en-US" sz="1800" i="1" dirty="0" smtClean="0"/>
              <a:t>Clearfield and Layton are separate CDBG Entitlement Cities</a:t>
            </a:r>
            <a:r>
              <a:rPr lang="en-US" sz="1800" dirty="0" smtClean="0"/>
              <a:t>)</a:t>
            </a:r>
          </a:p>
          <a:p>
            <a:pPr marL="0" indent="0">
              <a:buNone/>
            </a:pPr>
            <a:endParaRPr lang="en-US" sz="1800" i="1" dirty="0" smtClean="0">
              <a:solidFill>
                <a:schemeClr val="tx1">
                  <a:lumMod val="75000"/>
                </a:schemeClr>
              </a:solidFill>
            </a:endParaRPr>
          </a:p>
          <a:p>
            <a:pPr marL="0" indent="0" algn="just">
              <a:buNone/>
            </a:pPr>
            <a:r>
              <a:rPr lang="en-US" sz="1800" i="1" dirty="0" smtClean="0">
                <a:solidFill>
                  <a:schemeClr val="tx1">
                    <a:lumMod val="75000"/>
                  </a:schemeClr>
                </a:solidFill>
              </a:rPr>
              <a:t>To assist in Developing </a:t>
            </a:r>
            <a:r>
              <a:rPr lang="en-US" sz="1800" i="1" dirty="0">
                <a:solidFill>
                  <a:schemeClr val="tx1">
                    <a:lumMod val="75000"/>
                  </a:schemeClr>
                </a:solidFill>
              </a:rPr>
              <a:t>V</a:t>
            </a:r>
            <a:r>
              <a:rPr lang="en-US" sz="1800" i="1" dirty="0" smtClean="0">
                <a:solidFill>
                  <a:schemeClr val="tx1">
                    <a:lumMod val="75000"/>
                  </a:schemeClr>
                </a:solidFill>
              </a:rPr>
              <a:t>iable </a:t>
            </a:r>
            <a:r>
              <a:rPr lang="en-US" sz="1800" i="1" dirty="0">
                <a:solidFill>
                  <a:schemeClr val="tx1">
                    <a:lumMod val="75000"/>
                  </a:schemeClr>
                </a:solidFill>
              </a:rPr>
              <a:t>C</a:t>
            </a:r>
            <a:r>
              <a:rPr lang="en-US" sz="1800" i="1" dirty="0" smtClean="0">
                <a:solidFill>
                  <a:schemeClr val="tx1">
                    <a:lumMod val="75000"/>
                  </a:schemeClr>
                </a:solidFill>
              </a:rPr>
              <a:t>ommunities by Providing </a:t>
            </a:r>
            <a:r>
              <a:rPr lang="en-US" sz="1800" i="1" dirty="0">
                <a:solidFill>
                  <a:schemeClr val="tx1">
                    <a:lumMod val="75000"/>
                  </a:schemeClr>
                </a:solidFill>
              </a:rPr>
              <a:t>D</a:t>
            </a:r>
            <a:r>
              <a:rPr lang="en-US" sz="1800" i="1" dirty="0" smtClean="0">
                <a:solidFill>
                  <a:schemeClr val="tx1">
                    <a:lumMod val="75000"/>
                  </a:schemeClr>
                </a:solidFill>
              </a:rPr>
              <a:t>ecent </a:t>
            </a:r>
            <a:r>
              <a:rPr lang="en-US" sz="1800" i="1" dirty="0">
                <a:solidFill>
                  <a:schemeClr val="tx1">
                    <a:lumMod val="75000"/>
                  </a:schemeClr>
                </a:solidFill>
              </a:rPr>
              <a:t>H</a:t>
            </a:r>
            <a:r>
              <a:rPr lang="en-US" sz="1800" i="1" dirty="0" smtClean="0">
                <a:solidFill>
                  <a:schemeClr val="tx1">
                    <a:lumMod val="75000"/>
                  </a:schemeClr>
                </a:solidFill>
              </a:rPr>
              <a:t>ousing, a Suitable </a:t>
            </a:r>
            <a:r>
              <a:rPr lang="en-US" sz="1800" i="1" dirty="0">
                <a:solidFill>
                  <a:schemeClr val="tx1">
                    <a:lumMod val="75000"/>
                  </a:schemeClr>
                </a:solidFill>
              </a:rPr>
              <a:t>L</a:t>
            </a:r>
            <a:r>
              <a:rPr lang="en-US" sz="1800" i="1" dirty="0" smtClean="0">
                <a:solidFill>
                  <a:schemeClr val="tx1">
                    <a:lumMod val="75000"/>
                  </a:schemeClr>
                </a:solidFill>
              </a:rPr>
              <a:t>iving </a:t>
            </a:r>
            <a:r>
              <a:rPr lang="en-US" sz="1800" i="1" dirty="0">
                <a:solidFill>
                  <a:schemeClr val="tx1">
                    <a:lumMod val="75000"/>
                  </a:schemeClr>
                </a:solidFill>
              </a:rPr>
              <a:t>E</a:t>
            </a:r>
            <a:r>
              <a:rPr lang="en-US" sz="1800" i="1" dirty="0" smtClean="0">
                <a:solidFill>
                  <a:schemeClr val="tx1">
                    <a:lumMod val="75000"/>
                  </a:schemeClr>
                </a:solidFill>
              </a:rPr>
              <a:t>nvironment and Expanding </a:t>
            </a:r>
            <a:r>
              <a:rPr lang="en-US" sz="1800" i="1" dirty="0">
                <a:solidFill>
                  <a:schemeClr val="tx1">
                    <a:lumMod val="75000"/>
                  </a:schemeClr>
                </a:solidFill>
              </a:rPr>
              <a:t>E</a:t>
            </a:r>
            <a:r>
              <a:rPr lang="en-US" sz="1800" i="1" dirty="0" smtClean="0">
                <a:solidFill>
                  <a:schemeClr val="tx1">
                    <a:lumMod val="75000"/>
                  </a:schemeClr>
                </a:solidFill>
              </a:rPr>
              <a:t>conomic Opportunities, Principally for Persons of Low and Moderate </a:t>
            </a:r>
            <a:r>
              <a:rPr lang="en-US" sz="1800" i="1" dirty="0">
                <a:solidFill>
                  <a:schemeClr val="tx1">
                    <a:lumMod val="75000"/>
                  </a:schemeClr>
                </a:solidFill>
              </a:rPr>
              <a:t>I</a:t>
            </a:r>
            <a:r>
              <a:rPr lang="en-US" sz="1800" i="1" dirty="0" smtClean="0">
                <a:solidFill>
                  <a:schemeClr val="tx1">
                    <a:lumMod val="75000"/>
                  </a:schemeClr>
                </a:solidFill>
              </a:rPr>
              <a:t>ncome.” </a:t>
            </a:r>
          </a:p>
          <a:p>
            <a:pPr marL="0" indent="0" algn="just">
              <a:buNone/>
            </a:pPr>
            <a:r>
              <a:rPr lang="en-US" sz="1800" i="1" dirty="0" smtClean="0">
                <a:solidFill>
                  <a:schemeClr val="tx1">
                    <a:lumMod val="75000"/>
                  </a:schemeClr>
                </a:solidFill>
              </a:rPr>
              <a:t>-U.S Dept. of Housing and Urban Development </a:t>
            </a:r>
          </a:p>
          <a:p>
            <a:pPr marL="0" indent="0">
              <a:buNone/>
            </a:pPr>
            <a:endParaRPr lang="en-US" sz="1800" dirty="0"/>
          </a:p>
          <a:p>
            <a:pPr marL="0" indent="0" algn="ctr">
              <a:buNone/>
            </a:pPr>
            <a:endParaRPr lang="en-US" dirty="0"/>
          </a:p>
        </p:txBody>
      </p:sp>
      <p:sp>
        <p:nvSpPr>
          <p:cNvPr id="4" name="Footer Placeholder 3">
            <a:extLst>
              <a:ext uri="{FF2B5EF4-FFF2-40B4-BE49-F238E27FC236}">
                <a16:creationId xmlns="" xmlns:a16="http://schemas.microsoft.com/office/drawing/2014/main" id="{F4BDB122-DC06-4349-9EF6-305E44DC678F}"/>
              </a:ext>
            </a:extLst>
          </p:cNvPr>
          <p:cNvSpPr>
            <a:spLocks noGrp="1"/>
          </p:cNvSpPr>
          <p:nvPr>
            <p:ph type="ftr" sz="quarter" idx="11"/>
          </p:nvPr>
        </p:nvSpPr>
        <p:spPr/>
        <p:txBody>
          <a:bodyPr/>
          <a:lstStyle/>
          <a:p>
            <a:r>
              <a:rPr lang="en-US" dirty="0" smtClean="0"/>
              <a:t>2024 Program Year</a:t>
            </a:r>
            <a:endParaRPr lang="en-US" dirty="0"/>
          </a:p>
        </p:txBody>
      </p:sp>
      <p:sp>
        <p:nvSpPr>
          <p:cNvPr id="5" name="Slide Number Placeholder 4">
            <a:extLst>
              <a:ext uri="{FF2B5EF4-FFF2-40B4-BE49-F238E27FC236}">
                <a16:creationId xmlns="" xmlns:a16="http://schemas.microsoft.com/office/drawing/2014/main" id="{7062D0D2-7376-D549-AB77-1560968608DC}"/>
              </a:ext>
            </a:extLst>
          </p:cNvPr>
          <p:cNvSpPr>
            <a:spLocks noGrp="1"/>
          </p:cNvSpPr>
          <p:nvPr>
            <p:ph type="sldNum" sz="quarter" idx="12"/>
          </p:nvPr>
        </p:nvSpPr>
        <p:spPr/>
        <p:txBody>
          <a:bodyPr/>
          <a:lstStyle/>
          <a:p>
            <a:fld id="{E34E1EF3-0CBB-CD43-9CB9-DAAF44B6EB69}" type="slidenum">
              <a:rPr lang="en-US" smtClean="0"/>
              <a:t>4</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6356" y="5655141"/>
            <a:ext cx="816079" cy="816079"/>
          </a:xfrm>
          <a:prstGeom prst="rect">
            <a:avLst/>
          </a:prstGeom>
        </p:spPr>
      </p:pic>
    </p:spTree>
    <p:extLst>
      <p:ext uri="{BB962C8B-B14F-4D97-AF65-F5344CB8AC3E}">
        <p14:creationId xmlns:p14="http://schemas.microsoft.com/office/powerpoint/2010/main" val="3593161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2"/>
          <p:cNvSpPr txBox="1">
            <a:spLocks noGrp="1"/>
          </p:cNvSpPr>
          <p:nvPr>
            <p:ph type="title"/>
          </p:nvPr>
        </p:nvSpPr>
        <p:spPr>
          <a:xfrm>
            <a:off x="341463" y="514770"/>
            <a:ext cx="6175075" cy="66141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000"/>
              <a:buFont typeface="Roboto"/>
              <a:buNone/>
            </a:pPr>
            <a:r>
              <a:rPr lang="en-US" dirty="0">
                <a:latin typeface="Roboto"/>
                <a:ea typeface="Roboto"/>
                <a:cs typeface="Roboto"/>
                <a:sym typeface="Roboto"/>
              </a:rPr>
              <a:t>CDBG </a:t>
            </a:r>
            <a:r>
              <a:rPr lang="en-US" dirty="0" smtClean="0">
                <a:latin typeface="Roboto"/>
                <a:ea typeface="Roboto"/>
                <a:cs typeface="Roboto"/>
                <a:sym typeface="Roboto"/>
              </a:rPr>
              <a:t>2024 </a:t>
            </a:r>
            <a:r>
              <a:rPr lang="en-US" dirty="0">
                <a:latin typeface="Roboto"/>
                <a:ea typeface="Roboto"/>
                <a:cs typeface="Roboto"/>
                <a:sym typeface="Roboto"/>
              </a:rPr>
              <a:t>Program Year</a:t>
            </a:r>
            <a:endParaRPr dirty="0">
              <a:latin typeface="Roboto"/>
              <a:ea typeface="Roboto"/>
              <a:cs typeface="Roboto"/>
              <a:sym typeface="Roboto"/>
            </a:endParaRPr>
          </a:p>
        </p:txBody>
      </p:sp>
      <p:sp>
        <p:nvSpPr>
          <p:cNvPr id="63" name="Google Shape;63;p2"/>
          <p:cNvSpPr txBox="1">
            <a:spLocks noGrp="1"/>
          </p:cNvSpPr>
          <p:nvPr>
            <p:ph type="ftr" idx="11"/>
          </p:nvPr>
        </p:nvSpPr>
        <p:spPr>
          <a:xfrm>
            <a:off x="9900248" y="5849759"/>
            <a:ext cx="1683589" cy="365125"/>
          </a:xfrm>
          <a:prstGeom prst="rect">
            <a:avLst/>
          </a:prstGeom>
          <a:noFill/>
          <a:ln>
            <a:noFill/>
          </a:ln>
        </p:spPr>
        <p:txBody>
          <a:bodyPr spcFirstLastPara="1" wrap="square" lIns="91425" tIns="45700" rIns="91425" bIns="45700" anchor="ctr" anchorCtr="0">
            <a:noAutofit/>
          </a:bodyPr>
          <a:lstStyle/>
          <a:p>
            <a:r>
              <a:rPr lang="en-US" dirty="0" smtClean="0">
                <a:solidFill>
                  <a:srgbClr val="FFFFFF"/>
                </a:solidFill>
              </a:rPr>
              <a:t>2024 </a:t>
            </a:r>
            <a:r>
              <a:rPr lang="en-US" dirty="0">
                <a:solidFill>
                  <a:srgbClr val="FFFFFF"/>
                </a:solidFill>
              </a:rPr>
              <a:t>Program Year</a:t>
            </a:r>
            <a:endParaRPr dirty="0">
              <a:solidFill>
                <a:srgbClr val="FFFFFF"/>
              </a:solidFill>
            </a:endParaRPr>
          </a:p>
        </p:txBody>
      </p:sp>
      <p:sp>
        <p:nvSpPr>
          <p:cNvPr id="64" name="Google Shape;64;p2"/>
          <p:cNvSpPr txBox="1">
            <a:spLocks noGrp="1"/>
          </p:cNvSpPr>
          <p:nvPr>
            <p:ph type="sldNum" idx="12"/>
          </p:nvPr>
        </p:nvSpPr>
        <p:spPr>
          <a:xfrm>
            <a:off x="344340" y="5953635"/>
            <a:ext cx="527649"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5</a:t>
            </a:fld>
            <a:endParaRPr/>
          </a:p>
        </p:txBody>
      </p:sp>
      <p:sp>
        <p:nvSpPr>
          <p:cNvPr id="65" name="Google Shape;65;p2"/>
          <p:cNvSpPr/>
          <p:nvPr/>
        </p:nvSpPr>
        <p:spPr>
          <a:xfrm>
            <a:off x="1106373" y="3115572"/>
            <a:ext cx="1520846" cy="541308"/>
          </a:xfrm>
          <a:prstGeom prst="round2SameRect">
            <a:avLst>
              <a:gd name="adj1" fmla="val 27188"/>
              <a:gd name="adj2" fmla="val 0"/>
            </a:avLst>
          </a:prstGeom>
          <a:solidFill>
            <a:schemeClr val="accent1"/>
          </a:solidFill>
          <a:ln>
            <a:noFill/>
          </a:ln>
        </p:spPr>
        <p:txBody>
          <a:bodyPr spcFirstLastPara="1" wrap="square" lIns="123425" tIns="45700" rIns="91425" bIns="45700" anchor="ctr" anchorCtr="0">
            <a:noAutofit/>
          </a:bodyPr>
          <a:lstStyle/>
          <a:p>
            <a:pPr marL="192882" indent="-192882">
              <a:buClr>
                <a:srgbClr val="FFFFFF"/>
              </a:buClr>
              <a:buSzPts val="1050"/>
              <a:buFont typeface="Arial"/>
              <a:buChar char="•"/>
            </a:pPr>
            <a:r>
              <a:rPr lang="en-US" sz="1050" b="1" kern="0" dirty="0" smtClean="0">
                <a:solidFill>
                  <a:srgbClr val="FFFFFF"/>
                </a:solidFill>
                <a:latin typeface="Roboto"/>
                <a:ea typeface="Roboto"/>
                <a:cs typeface="Roboto"/>
                <a:sym typeface="Roboto"/>
              </a:rPr>
              <a:t>NOV 15, 2023</a:t>
            </a:r>
            <a:endParaRPr sz="1050" b="1" kern="0" dirty="0">
              <a:solidFill>
                <a:srgbClr val="FFFFFF"/>
              </a:solidFill>
              <a:latin typeface="Roboto"/>
              <a:ea typeface="Roboto"/>
              <a:cs typeface="Roboto"/>
              <a:sym typeface="Roboto"/>
            </a:endParaRPr>
          </a:p>
        </p:txBody>
      </p:sp>
      <p:cxnSp>
        <p:nvCxnSpPr>
          <p:cNvPr id="66" name="Google Shape;66;p2"/>
          <p:cNvCxnSpPr/>
          <p:nvPr/>
        </p:nvCxnSpPr>
        <p:spPr>
          <a:xfrm rot="10800000">
            <a:off x="1402464" y="2898501"/>
            <a:ext cx="0" cy="197807"/>
          </a:xfrm>
          <a:prstGeom prst="straightConnector1">
            <a:avLst/>
          </a:prstGeom>
          <a:noFill/>
          <a:ln w="38100" cap="flat" cmpd="sng">
            <a:solidFill>
              <a:schemeClr val="accent1"/>
            </a:solidFill>
            <a:prstDash val="solid"/>
            <a:miter lim="800000"/>
            <a:headEnd type="none" w="sm" len="sm"/>
            <a:tailEnd type="oval" w="med" len="med"/>
          </a:ln>
        </p:spPr>
      </p:cxnSp>
      <p:cxnSp>
        <p:nvCxnSpPr>
          <p:cNvPr id="67" name="Google Shape;67;p2"/>
          <p:cNvCxnSpPr/>
          <p:nvPr/>
        </p:nvCxnSpPr>
        <p:spPr>
          <a:xfrm>
            <a:off x="3254401" y="4190072"/>
            <a:ext cx="0" cy="197807"/>
          </a:xfrm>
          <a:prstGeom prst="straightConnector1">
            <a:avLst/>
          </a:prstGeom>
          <a:solidFill>
            <a:schemeClr val="accent2"/>
          </a:solidFill>
          <a:ln w="38100" cap="flat" cmpd="sng">
            <a:solidFill>
              <a:schemeClr val="accent2"/>
            </a:solidFill>
            <a:prstDash val="solid"/>
            <a:miter lim="800000"/>
            <a:headEnd type="none" w="sm" len="sm"/>
            <a:tailEnd type="oval" w="med" len="med"/>
          </a:ln>
        </p:spPr>
      </p:cxnSp>
      <p:sp>
        <p:nvSpPr>
          <p:cNvPr id="68" name="Google Shape;68;p2"/>
          <p:cNvSpPr/>
          <p:nvPr/>
        </p:nvSpPr>
        <p:spPr>
          <a:xfrm>
            <a:off x="2884954" y="3115572"/>
            <a:ext cx="1520846" cy="541308"/>
          </a:xfrm>
          <a:prstGeom prst="round2SameRect">
            <a:avLst>
              <a:gd name="adj1" fmla="val 27188"/>
              <a:gd name="adj2" fmla="val 0"/>
            </a:avLst>
          </a:prstGeom>
          <a:solidFill>
            <a:schemeClr val="accent3"/>
          </a:solidFill>
          <a:ln>
            <a:noFill/>
          </a:ln>
        </p:spPr>
        <p:txBody>
          <a:bodyPr spcFirstLastPara="1" wrap="square" lIns="123425" tIns="45700" rIns="91425" bIns="45700" anchor="ctr" anchorCtr="0">
            <a:noAutofit/>
          </a:bodyPr>
          <a:lstStyle/>
          <a:p>
            <a:pPr marL="192882" indent="-192882">
              <a:buClr>
                <a:srgbClr val="FFFFFF"/>
              </a:buClr>
              <a:buSzPts val="1050"/>
              <a:buFont typeface="Arial"/>
              <a:buChar char="•"/>
            </a:pPr>
            <a:r>
              <a:rPr lang="en-US" sz="1050" b="1" kern="0" dirty="0" smtClean="0">
                <a:solidFill>
                  <a:srgbClr val="FFFFFF"/>
                </a:solidFill>
                <a:latin typeface="Roboto"/>
                <a:ea typeface="Roboto"/>
                <a:cs typeface="Roboto"/>
                <a:sym typeface="Roboto"/>
              </a:rPr>
              <a:t>FEB 20, 2024</a:t>
            </a:r>
            <a:endParaRPr sz="1050" b="1" kern="0" dirty="0">
              <a:solidFill>
                <a:srgbClr val="FFFFFF"/>
              </a:solidFill>
              <a:latin typeface="Roboto"/>
              <a:ea typeface="Roboto"/>
              <a:cs typeface="Roboto"/>
              <a:sym typeface="Roboto"/>
            </a:endParaRPr>
          </a:p>
        </p:txBody>
      </p:sp>
      <p:cxnSp>
        <p:nvCxnSpPr>
          <p:cNvPr id="69" name="Google Shape;69;p2"/>
          <p:cNvCxnSpPr/>
          <p:nvPr/>
        </p:nvCxnSpPr>
        <p:spPr>
          <a:xfrm rot="10800000">
            <a:off x="3181045" y="2898501"/>
            <a:ext cx="0" cy="197807"/>
          </a:xfrm>
          <a:prstGeom prst="straightConnector1">
            <a:avLst/>
          </a:prstGeom>
          <a:solidFill>
            <a:schemeClr val="accent3"/>
          </a:solidFill>
          <a:ln w="38100" cap="flat" cmpd="sng">
            <a:solidFill>
              <a:schemeClr val="accent3"/>
            </a:solidFill>
            <a:prstDash val="solid"/>
            <a:miter lim="800000"/>
            <a:headEnd type="none" w="sm" len="sm"/>
            <a:tailEnd type="oval" w="med" len="med"/>
          </a:ln>
        </p:spPr>
      </p:cxnSp>
      <p:cxnSp>
        <p:nvCxnSpPr>
          <p:cNvPr id="70" name="Google Shape;70;p2"/>
          <p:cNvCxnSpPr/>
          <p:nvPr/>
        </p:nvCxnSpPr>
        <p:spPr>
          <a:xfrm>
            <a:off x="5000031" y="4190072"/>
            <a:ext cx="0" cy="197807"/>
          </a:xfrm>
          <a:prstGeom prst="straightConnector1">
            <a:avLst/>
          </a:prstGeom>
          <a:solidFill>
            <a:schemeClr val="accent4"/>
          </a:solidFill>
          <a:ln w="38100" cap="flat" cmpd="sng">
            <a:solidFill>
              <a:schemeClr val="accent4"/>
            </a:solidFill>
            <a:prstDash val="solid"/>
            <a:miter lim="800000"/>
            <a:headEnd type="none" w="sm" len="sm"/>
            <a:tailEnd type="oval" w="med" len="med"/>
          </a:ln>
        </p:spPr>
      </p:cxnSp>
      <p:sp>
        <p:nvSpPr>
          <p:cNvPr id="71" name="Google Shape;71;p2"/>
          <p:cNvSpPr/>
          <p:nvPr/>
        </p:nvSpPr>
        <p:spPr>
          <a:xfrm>
            <a:off x="4657449" y="3115572"/>
            <a:ext cx="1520846" cy="541308"/>
          </a:xfrm>
          <a:prstGeom prst="round2SameRect">
            <a:avLst>
              <a:gd name="adj1" fmla="val 27188"/>
              <a:gd name="adj2" fmla="val 0"/>
            </a:avLst>
          </a:prstGeom>
          <a:solidFill>
            <a:schemeClr val="accent5"/>
          </a:solidFill>
          <a:ln>
            <a:noFill/>
          </a:ln>
        </p:spPr>
        <p:txBody>
          <a:bodyPr spcFirstLastPara="1" wrap="square" lIns="123425" tIns="45700" rIns="91425" bIns="45700" anchor="ctr" anchorCtr="0">
            <a:noAutofit/>
          </a:bodyPr>
          <a:lstStyle/>
          <a:p>
            <a:pPr marL="192882" indent="-192882">
              <a:buClr>
                <a:srgbClr val="FFFFFF"/>
              </a:buClr>
              <a:buSzPts val="1050"/>
              <a:buFont typeface="Arial"/>
              <a:buChar char="•"/>
            </a:pPr>
            <a:r>
              <a:rPr lang="en-US" sz="1050" b="1" kern="0" dirty="0" smtClean="0">
                <a:solidFill>
                  <a:srgbClr val="FFFFFF"/>
                </a:solidFill>
                <a:latin typeface="Roboto"/>
                <a:ea typeface="Roboto"/>
                <a:cs typeface="Roboto"/>
                <a:sym typeface="Roboto"/>
              </a:rPr>
              <a:t>MAY 2024</a:t>
            </a:r>
            <a:endParaRPr sz="1050" b="1" kern="0" dirty="0">
              <a:solidFill>
                <a:srgbClr val="FFFFFF"/>
              </a:solidFill>
              <a:latin typeface="Roboto"/>
              <a:ea typeface="Roboto"/>
              <a:cs typeface="Roboto"/>
              <a:sym typeface="Roboto"/>
            </a:endParaRPr>
          </a:p>
        </p:txBody>
      </p:sp>
      <p:cxnSp>
        <p:nvCxnSpPr>
          <p:cNvPr id="72" name="Google Shape;72;p2"/>
          <p:cNvCxnSpPr/>
          <p:nvPr/>
        </p:nvCxnSpPr>
        <p:spPr>
          <a:xfrm rot="10800000">
            <a:off x="4953541" y="2898501"/>
            <a:ext cx="0" cy="197807"/>
          </a:xfrm>
          <a:prstGeom prst="straightConnector1">
            <a:avLst/>
          </a:prstGeom>
          <a:solidFill>
            <a:schemeClr val="accent5"/>
          </a:solidFill>
          <a:ln w="38100" cap="flat" cmpd="sng">
            <a:solidFill>
              <a:schemeClr val="accent5"/>
            </a:solidFill>
            <a:prstDash val="solid"/>
            <a:miter lim="800000"/>
            <a:headEnd type="none" w="sm" len="sm"/>
            <a:tailEnd type="oval" w="med" len="med"/>
          </a:ln>
        </p:spPr>
      </p:cxnSp>
      <p:sp>
        <p:nvSpPr>
          <p:cNvPr id="73" name="Google Shape;73;p2"/>
          <p:cNvSpPr/>
          <p:nvPr/>
        </p:nvSpPr>
        <p:spPr>
          <a:xfrm>
            <a:off x="1848051" y="3629501"/>
            <a:ext cx="1667449" cy="541308"/>
          </a:xfrm>
          <a:custGeom>
            <a:avLst/>
            <a:gdLst/>
            <a:ahLst/>
            <a:cxnLst/>
            <a:rect l="l" t="t" r="r" b="b"/>
            <a:pathLst>
              <a:path w="2117558" h="388621" extrusionOk="0">
                <a:moveTo>
                  <a:pt x="0" y="0"/>
                </a:moveTo>
                <a:lnTo>
                  <a:pt x="2117558" y="0"/>
                </a:lnTo>
                <a:lnTo>
                  <a:pt x="2117558" y="282963"/>
                </a:lnTo>
                <a:cubicBezTo>
                  <a:pt x="2117558" y="341316"/>
                  <a:pt x="2070253" y="388621"/>
                  <a:pt x="2011900" y="388621"/>
                </a:cubicBezTo>
                <a:lnTo>
                  <a:pt x="105658" y="388621"/>
                </a:lnTo>
                <a:cubicBezTo>
                  <a:pt x="47305" y="388621"/>
                  <a:pt x="0" y="341316"/>
                  <a:pt x="0" y="282963"/>
                </a:cubicBezTo>
                <a:close/>
              </a:path>
            </a:pathLst>
          </a:custGeom>
          <a:solidFill>
            <a:schemeClr val="accent2"/>
          </a:solidFill>
          <a:ln>
            <a:noFill/>
          </a:ln>
        </p:spPr>
        <p:txBody>
          <a:bodyPr spcFirstLastPara="1" wrap="square" lIns="123425" tIns="45700" rIns="91425" bIns="45700" anchor="ctr" anchorCtr="0">
            <a:noAutofit/>
          </a:bodyPr>
          <a:lstStyle/>
          <a:p>
            <a:pPr marL="192882" indent="-192882">
              <a:buClr>
                <a:srgbClr val="FFFFFF"/>
              </a:buClr>
              <a:buSzPts val="1050"/>
              <a:buFont typeface="Arial"/>
              <a:buChar char="•"/>
            </a:pPr>
            <a:r>
              <a:rPr lang="en-US" sz="1050" b="1" kern="0" dirty="0" smtClean="0">
                <a:solidFill>
                  <a:srgbClr val="FFFFFF"/>
                </a:solidFill>
                <a:latin typeface="Roboto"/>
                <a:ea typeface="Roboto"/>
                <a:cs typeface="Roboto"/>
                <a:sym typeface="Roboto"/>
              </a:rPr>
              <a:t>JAN 8-FEB 11, 2024</a:t>
            </a:r>
            <a:endParaRPr sz="1050" b="1" kern="0" dirty="0">
              <a:solidFill>
                <a:srgbClr val="FFFFFF"/>
              </a:solidFill>
              <a:latin typeface="Roboto"/>
              <a:ea typeface="Roboto"/>
              <a:cs typeface="Roboto"/>
              <a:sym typeface="Roboto"/>
            </a:endParaRPr>
          </a:p>
        </p:txBody>
      </p:sp>
      <p:sp>
        <p:nvSpPr>
          <p:cNvPr id="74" name="Google Shape;74;p2"/>
          <p:cNvSpPr/>
          <p:nvPr/>
        </p:nvSpPr>
        <p:spPr>
          <a:xfrm>
            <a:off x="3773234" y="3629501"/>
            <a:ext cx="1520846" cy="541308"/>
          </a:xfrm>
          <a:custGeom>
            <a:avLst/>
            <a:gdLst/>
            <a:ahLst/>
            <a:cxnLst/>
            <a:rect l="l" t="t" r="r" b="b"/>
            <a:pathLst>
              <a:path w="2117558" h="388621" extrusionOk="0">
                <a:moveTo>
                  <a:pt x="0" y="0"/>
                </a:moveTo>
                <a:lnTo>
                  <a:pt x="2117558" y="0"/>
                </a:lnTo>
                <a:lnTo>
                  <a:pt x="2117558" y="282963"/>
                </a:lnTo>
                <a:cubicBezTo>
                  <a:pt x="2117558" y="341316"/>
                  <a:pt x="2070253" y="388621"/>
                  <a:pt x="2011900" y="388621"/>
                </a:cubicBezTo>
                <a:lnTo>
                  <a:pt x="105658" y="388621"/>
                </a:lnTo>
                <a:cubicBezTo>
                  <a:pt x="47305" y="388621"/>
                  <a:pt x="0" y="341316"/>
                  <a:pt x="0" y="282963"/>
                </a:cubicBezTo>
                <a:close/>
              </a:path>
            </a:pathLst>
          </a:custGeom>
          <a:solidFill>
            <a:schemeClr val="accent4"/>
          </a:solidFill>
          <a:ln>
            <a:noFill/>
          </a:ln>
        </p:spPr>
        <p:txBody>
          <a:bodyPr spcFirstLastPara="1" wrap="square" lIns="123425" tIns="45700" rIns="91425" bIns="45700" anchor="ctr" anchorCtr="0">
            <a:noAutofit/>
          </a:bodyPr>
          <a:lstStyle/>
          <a:p>
            <a:pPr marL="192882" indent="-192882">
              <a:buClr>
                <a:srgbClr val="FFFFFF"/>
              </a:buClr>
              <a:buSzPts val="1050"/>
              <a:buFont typeface="Arial"/>
              <a:buChar char="•"/>
            </a:pPr>
            <a:r>
              <a:rPr lang="en-US" sz="1050" b="1" kern="0" dirty="0" smtClean="0">
                <a:solidFill>
                  <a:srgbClr val="FFFFFF"/>
                </a:solidFill>
                <a:latin typeface="Roboto"/>
                <a:ea typeface="Roboto"/>
                <a:cs typeface="Roboto"/>
                <a:sym typeface="Roboto"/>
              </a:rPr>
              <a:t>APR 2024</a:t>
            </a:r>
            <a:endParaRPr sz="1050" b="1" kern="0" dirty="0">
              <a:solidFill>
                <a:srgbClr val="FFFFFF"/>
              </a:solidFill>
              <a:latin typeface="Roboto"/>
              <a:ea typeface="Roboto"/>
              <a:cs typeface="Roboto"/>
              <a:sym typeface="Roboto"/>
            </a:endParaRPr>
          </a:p>
        </p:txBody>
      </p:sp>
      <p:sp>
        <p:nvSpPr>
          <p:cNvPr id="75" name="Google Shape;75;p2"/>
          <p:cNvSpPr/>
          <p:nvPr/>
        </p:nvSpPr>
        <p:spPr>
          <a:xfrm>
            <a:off x="2925325" y="2278633"/>
            <a:ext cx="511434" cy="511433"/>
          </a:xfrm>
          <a:prstGeom prst="ellipse">
            <a:avLst/>
          </a:prstGeom>
          <a:solidFill>
            <a:schemeClr val="accent3"/>
          </a:solidFill>
          <a:ln>
            <a:noFill/>
          </a:ln>
        </p:spPr>
        <p:txBody>
          <a:bodyPr spcFirstLastPara="1" wrap="square" lIns="91425" tIns="45700" rIns="91425" bIns="45700" anchor="ctr" anchorCtr="0">
            <a:noAutofit/>
          </a:bodyPr>
          <a:lstStyle/>
          <a:p>
            <a:pPr algn="ctr">
              <a:buClr>
                <a:srgbClr val="000000"/>
              </a:buClr>
              <a:buFont typeface="Arial"/>
              <a:buNone/>
            </a:pPr>
            <a:endParaRPr sz="947" kern="0">
              <a:solidFill>
                <a:srgbClr val="FFFFFF"/>
              </a:solidFill>
              <a:latin typeface="Roboto"/>
              <a:ea typeface="Roboto"/>
              <a:cs typeface="Roboto"/>
              <a:sym typeface="Roboto"/>
            </a:endParaRPr>
          </a:p>
        </p:txBody>
      </p:sp>
      <p:sp>
        <p:nvSpPr>
          <p:cNvPr id="76" name="Google Shape;76;p2"/>
          <p:cNvSpPr/>
          <p:nvPr/>
        </p:nvSpPr>
        <p:spPr>
          <a:xfrm rot="10800000" flipH="1">
            <a:off x="2998682" y="4467714"/>
            <a:ext cx="511435" cy="511434"/>
          </a:xfrm>
          <a:prstGeom prst="ellipse">
            <a:avLst/>
          </a:prstGeom>
          <a:solidFill>
            <a:schemeClr val="accent2"/>
          </a:solidFill>
          <a:ln>
            <a:noFill/>
          </a:ln>
        </p:spPr>
        <p:txBody>
          <a:bodyPr spcFirstLastPara="1" wrap="square" lIns="91425" tIns="45700" rIns="91425" bIns="45700" anchor="ctr" anchorCtr="0">
            <a:noAutofit/>
          </a:bodyPr>
          <a:lstStyle/>
          <a:p>
            <a:pPr algn="ctr">
              <a:buClr>
                <a:srgbClr val="000000"/>
              </a:buClr>
              <a:buFont typeface="Arial"/>
              <a:buNone/>
            </a:pPr>
            <a:endParaRPr sz="947" kern="0">
              <a:solidFill>
                <a:srgbClr val="FFFFFF"/>
              </a:solidFill>
              <a:latin typeface="Roboto"/>
              <a:ea typeface="Roboto"/>
              <a:cs typeface="Roboto"/>
              <a:sym typeface="Roboto"/>
            </a:endParaRPr>
          </a:p>
        </p:txBody>
      </p:sp>
      <p:sp>
        <p:nvSpPr>
          <p:cNvPr id="77" name="Google Shape;77;p2"/>
          <p:cNvSpPr/>
          <p:nvPr/>
        </p:nvSpPr>
        <p:spPr>
          <a:xfrm rot="10800000" flipH="1">
            <a:off x="4744314" y="4471595"/>
            <a:ext cx="511435" cy="511434"/>
          </a:xfrm>
          <a:prstGeom prst="ellipse">
            <a:avLst/>
          </a:prstGeom>
          <a:solidFill>
            <a:schemeClr val="accent4"/>
          </a:solidFill>
          <a:ln>
            <a:noFill/>
          </a:ln>
        </p:spPr>
        <p:txBody>
          <a:bodyPr spcFirstLastPara="1" wrap="square" lIns="91425" tIns="45700" rIns="91425" bIns="45700" anchor="ctr" anchorCtr="0">
            <a:noAutofit/>
          </a:bodyPr>
          <a:lstStyle/>
          <a:p>
            <a:pPr algn="ctr">
              <a:buClr>
                <a:srgbClr val="000000"/>
              </a:buClr>
              <a:buFont typeface="Arial"/>
              <a:buNone/>
            </a:pPr>
            <a:endParaRPr sz="947" kern="0">
              <a:solidFill>
                <a:srgbClr val="FFFFFF"/>
              </a:solidFill>
              <a:latin typeface="Roboto"/>
              <a:ea typeface="Roboto"/>
              <a:cs typeface="Roboto"/>
              <a:sym typeface="Roboto"/>
            </a:endParaRPr>
          </a:p>
        </p:txBody>
      </p:sp>
      <p:sp>
        <p:nvSpPr>
          <p:cNvPr id="78" name="Google Shape;78;p2"/>
          <p:cNvSpPr/>
          <p:nvPr/>
        </p:nvSpPr>
        <p:spPr>
          <a:xfrm>
            <a:off x="1146748" y="2278637"/>
            <a:ext cx="511434" cy="511435"/>
          </a:xfrm>
          <a:prstGeom prst="ellipse">
            <a:avLst/>
          </a:prstGeom>
          <a:solidFill>
            <a:schemeClr val="accent1"/>
          </a:solidFill>
          <a:ln>
            <a:noFill/>
          </a:ln>
        </p:spPr>
        <p:txBody>
          <a:bodyPr spcFirstLastPara="1" wrap="square" lIns="91425" tIns="45700" rIns="91425" bIns="45700" anchor="ctr" anchorCtr="0">
            <a:noAutofit/>
          </a:bodyPr>
          <a:lstStyle/>
          <a:p>
            <a:pPr algn="ctr">
              <a:buClr>
                <a:srgbClr val="000000"/>
              </a:buClr>
              <a:buFont typeface="Arial"/>
              <a:buNone/>
            </a:pPr>
            <a:endParaRPr sz="947" kern="0">
              <a:solidFill>
                <a:srgbClr val="FFFFFF"/>
              </a:solidFill>
              <a:latin typeface="Roboto"/>
              <a:ea typeface="Roboto"/>
              <a:cs typeface="Roboto"/>
              <a:sym typeface="Roboto"/>
            </a:endParaRPr>
          </a:p>
        </p:txBody>
      </p:sp>
      <p:sp>
        <p:nvSpPr>
          <p:cNvPr id="79" name="Google Shape;79;p2"/>
          <p:cNvSpPr/>
          <p:nvPr/>
        </p:nvSpPr>
        <p:spPr>
          <a:xfrm>
            <a:off x="4697825" y="2278635"/>
            <a:ext cx="511435" cy="511434"/>
          </a:xfrm>
          <a:prstGeom prst="ellipse">
            <a:avLst/>
          </a:prstGeom>
          <a:solidFill>
            <a:schemeClr val="accent5"/>
          </a:solidFill>
          <a:ln>
            <a:noFill/>
          </a:ln>
        </p:spPr>
        <p:txBody>
          <a:bodyPr spcFirstLastPara="1" wrap="square" lIns="91425" tIns="45700" rIns="91425" bIns="45700" anchor="ctr" anchorCtr="0">
            <a:noAutofit/>
          </a:bodyPr>
          <a:lstStyle/>
          <a:p>
            <a:pPr algn="ctr">
              <a:buClr>
                <a:srgbClr val="000000"/>
              </a:buClr>
              <a:buFont typeface="Arial"/>
              <a:buNone/>
            </a:pPr>
            <a:endParaRPr sz="947" kern="0">
              <a:solidFill>
                <a:srgbClr val="FFFFFF"/>
              </a:solidFill>
              <a:latin typeface="Roboto"/>
              <a:ea typeface="Roboto"/>
              <a:cs typeface="Roboto"/>
              <a:sym typeface="Roboto"/>
            </a:endParaRPr>
          </a:p>
        </p:txBody>
      </p:sp>
      <p:cxnSp>
        <p:nvCxnSpPr>
          <p:cNvPr id="80" name="Google Shape;80;p2"/>
          <p:cNvCxnSpPr/>
          <p:nvPr/>
        </p:nvCxnSpPr>
        <p:spPr>
          <a:xfrm>
            <a:off x="6798014" y="4190072"/>
            <a:ext cx="0" cy="197807"/>
          </a:xfrm>
          <a:prstGeom prst="straightConnector1">
            <a:avLst/>
          </a:prstGeom>
          <a:solidFill>
            <a:schemeClr val="accent4"/>
          </a:solidFill>
          <a:ln w="38100" cap="flat" cmpd="sng">
            <a:solidFill>
              <a:schemeClr val="accent1"/>
            </a:solidFill>
            <a:prstDash val="solid"/>
            <a:miter lim="800000"/>
            <a:headEnd type="none" w="sm" len="sm"/>
            <a:tailEnd type="oval" w="med" len="med"/>
          </a:ln>
        </p:spPr>
      </p:cxnSp>
      <p:sp>
        <p:nvSpPr>
          <p:cNvPr id="81" name="Google Shape;81;p2"/>
          <p:cNvSpPr/>
          <p:nvPr/>
        </p:nvSpPr>
        <p:spPr>
          <a:xfrm>
            <a:off x="6455431" y="3115572"/>
            <a:ext cx="1587901" cy="541308"/>
          </a:xfrm>
          <a:prstGeom prst="round2SameRect">
            <a:avLst>
              <a:gd name="adj1" fmla="val 27188"/>
              <a:gd name="adj2" fmla="val 0"/>
            </a:avLst>
          </a:prstGeom>
          <a:solidFill>
            <a:schemeClr val="accent2"/>
          </a:solidFill>
          <a:ln>
            <a:noFill/>
          </a:ln>
        </p:spPr>
        <p:txBody>
          <a:bodyPr spcFirstLastPara="1" wrap="square" lIns="123425" tIns="45700" rIns="91425" bIns="45700" anchor="ctr" anchorCtr="0">
            <a:noAutofit/>
          </a:bodyPr>
          <a:lstStyle/>
          <a:p>
            <a:pPr marL="192882" indent="-192882">
              <a:buClr>
                <a:srgbClr val="FFFFFF"/>
              </a:buClr>
              <a:buSzPts val="1050"/>
              <a:buFont typeface="Arial"/>
              <a:buChar char="•"/>
            </a:pPr>
            <a:r>
              <a:rPr lang="en-US" sz="1050" b="1" kern="0" dirty="0" smtClean="0">
                <a:solidFill>
                  <a:srgbClr val="FFFFFF"/>
                </a:solidFill>
                <a:latin typeface="Roboto"/>
                <a:ea typeface="Roboto"/>
                <a:cs typeface="Roboto"/>
                <a:sym typeface="Roboto"/>
              </a:rPr>
              <a:t>MAY-JUNE </a:t>
            </a:r>
            <a:r>
              <a:rPr lang="en-US" sz="1050" b="1" kern="0" dirty="0">
                <a:solidFill>
                  <a:srgbClr val="FFFFFF"/>
                </a:solidFill>
                <a:latin typeface="Roboto"/>
                <a:ea typeface="Roboto"/>
                <a:cs typeface="Roboto"/>
                <a:sym typeface="Roboto"/>
              </a:rPr>
              <a:t>2024</a:t>
            </a:r>
            <a:endParaRPr sz="1050" b="1" kern="0" dirty="0">
              <a:solidFill>
                <a:srgbClr val="FFFFFF"/>
              </a:solidFill>
              <a:latin typeface="Roboto"/>
              <a:ea typeface="Roboto"/>
              <a:cs typeface="Roboto"/>
              <a:sym typeface="Roboto"/>
            </a:endParaRPr>
          </a:p>
        </p:txBody>
      </p:sp>
      <p:cxnSp>
        <p:nvCxnSpPr>
          <p:cNvPr id="82" name="Google Shape;82;p2"/>
          <p:cNvCxnSpPr/>
          <p:nvPr/>
        </p:nvCxnSpPr>
        <p:spPr>
          <a:xfrm rot="10800000">
            <a:off x="6751524" y="2898501"/>
            <a:ext cx="0" cy="197807"/>
          </a:xfrm>
          <a:prstGeom prst="straightConnector1">
            <a:avLst/>
          </a:prstGeom>
          <a:solidFill>
            <a:schemeClr val="accent2"/>
          </a:solidFill>
          <a:ln w="38100" cap="flat" cmpd="sng">
            <a:solidFill>
              <a:schemeClr val="accent2"/>
            </a:solidFill>
            <a:prstDash val="solid"/>
            <a:miter lim="800000"/>
            <a:headEnd type="none" w="sm" len="sm"/>
            <a:tailEnd type="oval" w="med" len="med"/>
          </a:ln>
        </p:spPr>
      </p:cxnSp>
      <p:sp>
        <p:nvSpPr>
          <p:cNvPr id="83" name="Google Shape;83;p2"/>
          <p:cNvSpPr/>
          <p:nvPr/>
        </p:nvSpPr>
        <p:spPr>
          <a:xfrm>
            <a:off x="5571218" y="3629501"/>
            <a:ext cx="1520846" cy="541308"/>
          </a:xfrm>
          <a:custGeom>
            <a:avLst/>
            <a:gdLst/>
            <a:ahLst/>
            <a:cxnLst/>
            <a:rect l="l" t="t" r="r" b="b"/>
            <a:pathLst>
              <a:path w="2117558" h="388621" extrusionOk="0">
                <a:moveTo>
                  <a:pt x="0" y="0"/>
                </a:moveTo>
                <a:lnTo>
                  <a:pt x="2117558" y="0"/>
                </a:lnTo>
                <a:lnTo>
                  <a:pt x="2117558" y="282963"/>
                </a:lnTo>
                <a:cubicBezTo>
                  <a:pt x="2117558" y="341316"/>
                  <a:pt x="2070253" y="388621"/>
                  <a:pt x="2011900" y="388621"/>
                </a:cubicBezTo>
                <a:lnTo>
                  <a:pt x="105658" y="388621"/>
                </a:lnTo>
                <a:cubicBezTo>
                  <a:pt x="47305" y="388621"/>
                  <a:pt x="0" y="341316"/>
                  <a:pt x="0" y="282963"/>
                </a:cubicBezTo>
                <a:close/>
              </a:path>
            </a:pathLst>
          </a:custGeom>
          <a:solidFill>
            <a:schemeClr val="accent1"/>
          </a:solidFill>
          <a:ln>
            <a:noFill/>
          </a:ln>
        </p:spPr>
        <p:txBody>
          <a:bodyPr spcFirstLastPara="1" wrap="square" lIns="123425" tIns="45700" rIns="91425" bIns="45700" anchor="ctr" anchorCtr="0">
            <a:noAutofit/>
          </a:bodyPr>
          <a:lstStyle/>
          <a:p>
            <a:pPr marL="192882" indent="-192882">
              <a:buClr>
                <a:srgbClr val="FFFFFF"/>
              </a:buClr>
              <a:buSzPts val="1050"/>
              <a:buFont typeface="Arial"/>
              <a:buChar char="•"/>
            </a:pPr>
            <a:r>
              <a:rPr lang="en-US" sz="1050" b="1" kern="0" dirty="0" smtClean="0">
                <a:solidFill>
                  <a:srgbClr val="FFFFFF"/>
                </a:solidFill>
                <a:latin typeface="Roboto"/>
                <a:ea typeface="Roboto"/>
                <a:cs typeface="Roboto"/>
                <a:sym typeface="Roboto"/>
              </a:rPr>
              <a:t>JULY 1, 2024</a:t>
            </a:r>
            <a:endParaRPr sz="1050" b="1" kern="0" dirty="0">
              <a:solidFill>
                <a:srgbClr val="FFFFFF"/>
              </a:solidFill>
              <a:latin typeface="Roboto"/>
              <a:ea typeface="Roboto"/>
              <a:cs typeface="Roboto"/>
              <a:sym typeface="Roboto"/>
            </a:endParaRPr>
          </a:p>
        </p:txBody>
      </p:sp>
      <p:sp>
        <p:nvSpPr>
          <p:cNvPr id="84" name="Google Shape;84;p2"/>
          <p:cNvSpPr/>
          <p:nvPr/>
        </p:nvSpPr>
        <p:spPr>
          <a:xfrm rot="10800000" flipH="1">
            <a:off x="6542297" y="4471595"/>
            <a:ext cx="511435" cy="511434"/>
          </a:xfrm>
          <a:prstGeom prst="ellipse">
            <a:avLst/>
          </a:prstGeom>
          <a:solidFill>
            <a:schemeClr val="accent1"/>
          </a:solidFill>
          <a:ln>
            <a:noFill/>
          </a:ln>
        </p:spPr>
        <p:txBody>
          <a:bodyPr spcFirstLastPara="1" wrap="square" lIns="91425" tIns="45700" rIns="91425" bIns="45700" anchor="ctr" anchorCtr="0">
            <a:noAutofit/>
          </a:bodyPr>
          <a:lstStyle/>
          <a:p>
            <a:pPr algn="ctr">
              <a:buClr>
                <a:srgbClr val="000000"/>
              </a:buClr>
              <a:buFont typeface="Arial"/>
              <a:buNone/>
            </a:pPr>
            <a:endParaRPr sz="947" kern="0">
              <a:solidFill>
                <a:srgbClr val="FFFFFF"/>
              </a:solidFill>
              <a:latin typeface="Roboto"/>
              <a:ea typeface="Roboto"/>
              <a:cs typeface="Roboto"/>
              <a:sym typeface="Roboto"/>
            </a:endParaRPr>
          </a:p>
        </p:txBody>
      </p:sp>
      <p:sp>
        <p:nvSpPr>
          <p:cNvPr id="85" name="Google Shape;85;p2"/>
          <p:cNvSpPr/>
          <p:nvPr/>
        </p:nvSpPr>
        <p:spPr>
          <a:xfrm>
            <a:off x="6495809" y="2278635"/>
            <a:ext cx="511435" cy="511434"/>
          </a:xfrm>
          <a:prstGeom prst="ellipse">
            <a:avLst/>
          </a:prstGeom>
          <a:solidFill>
            <a:schemeClr val="accent2"/>
          </a:solidFill>
          <a:ln>
            <a:noFill/>
          </a:ln>
        </p:spPr>
        <p:txBody>
          <a:bodyPr spcFirstLastPara="1" wrap="square" lIns="91425" tIns="45700" rIns="91425" bIns="45700" anchor="ctr" anchorCtr="0">
            <a:noAutofit/>
          </a:bodyPr>
          <a:lstStyle/>
          <a:p>
            <a:pPr algn="ctr">
              <a:buClr>
                <a:srgbClr val="000000"/>
              </a:buClr>
              <a:buFont typeface="Arial"/>
              <a:buNone/>
            </a:pPr>
            <a:endParaRPr sz="947" kern="0">
              <a:solidFill>
                <a:srgbClr val="FFFFFF"/>
              </a:solidFill>
              <a:latin typeface="Roboto"/>
              <a:ea typeface="Roboto"/>
              <a:cs typeface="Roboto"/>
              <a:sym typeface="Roboto"/>
            </a:endParaRPr>
          </a:p>
        </p:txBody>
      </p:sp>
      <p:cxnSp>
        <p:nvCxnSpPr>
          <p:cNvPr id="86" name="Google Shape;86;p2"/>
          <p:cNvCxnSpPr/>
          <p:nvPr/>
        </p:nvCxnSpPr>
        <p:spPr>
          <a:xfrm>
            <a:off x="8569115" y="4190072"/>
            <a:ext cx="0" cy="197807"/>
          </a:xfrm>
          <a:prstGeom prst="straightConnector1">
            <a:avLst/>
          </a:prstGeom>
          <a:solidFill>
            <a:schemeClr val="accent3"/>
          </a:solidFill>
          <a:ln w="38100" cap="flat" cmpd="sng">
            <a:solidFill>
              <a:schemeClr val="accent3"/>
            </a:solidFill>
            <a:prstDash val="solid"/>
            <a:miter lim="800000"/>
            <a:headEnd type="none" w="sm" len="sm"/>
            <a:tailEnd type="oval" w="med" len="med"/>
          </a:ln>
        </p:spPr>
      </p:cxnSp>
      <p:sp>
        <p:nvSpPr>
          <p:cNvPr id="87" name="Google Shape;87;p2"/>
          <p:cNvSpPr/>
          <p:nvPr/>
        </p:nvSpPr>
        <p:spPr>
          <a:xfrm>
            <a:off x="7342319" y="3629501"/>
            <a:ext cx="1520846" cy="541308"/>
          </a:xfrm>
          <a:custGeom>
            <a:avLst/>
            <a:gdLst/>
            <a:ahLst/>
            <a:cxnLst/>
            <a:rect l="l" t="t" r="r" b="b"/>
            <a:pathLst>
              <a:path w="2117558" h="388621" extrusionOk="0">
                <a:moveTo>
                  <a:pt x="0" y="0"/>
                </a:moveTo>
                <a:lnTo>
                  <a:pt x="2117558" y="0"/>
                </a:lnTo>
                <a:lnTo>
                  <a:pt x="2117558" y="282963"/>
                </a:lnTo>
                <a:cubicBezTo>
                  <a:pt x="2117558" y="341316"/>
                  <a:pt x="2070253" y="388621"/>
                  <a:pt x="2011900" y="388621"/>
                </a:cubicBezTo>
                <a:lnTo>
                  <a:pt x="105658" y="388621"/>
                </a:lnTo>
                <a:cubicBezTo>
                  <a:pt x="47305" y="388621"/>
                  <a:pt x="0" y="341316"/>
                  <a:pt x="0" y="282963"/>
                </a:cubicBezTo>
                <a:close/>
              </a:path>
            </a:pathLst>
          </a:custGeom>
          <a:solidFill>
            <a:schemeClr val="accent3"/>
          </a:solidFill>
          <a:ln>
            <a:noFill/>
          </a:ln>
        </p:spPr>
        <p:txBody>
          <a:bodyPr spcFirstLastPara="1" wrap="square" lIns="123425" tIns="45700" rIns="91425" bIns="45700" anchor="ctr" anchorCtr="0">
            <a:noAutofit/>
          </a:bodyPr>
          <a:lstStyle/>
          <a:p>
            <a:pPr marL="192882" indent="-192882">
              <a:buClr>
                <a:srgbClr val="FFFFFF"/>
              </a:buClr>
              <a:buSzPts val="1050"/>
              <a:buFont typeface="Arial"/>
              <a:buChar char="•"/>
            </a:pPr>
            <a:r>
              <a:rPr lang="en-US" sz="1050" b="1" kern="0" dirty="0" smtClean="0">
                <a:solidFill>
                  <a:srgbClr val="FFFFFF"/>
                </a:solidFill>
                <a:latin typeface="Roboto"/>
                <a:ea typeface="Roboto"/>
                <a:cs typeface="Roboto"/>
                <a:sym typeface="Roboto"/>
              </a:rPr>
              <a:t>JUNE 30, 2025</a:t>
            </a:r>
            <a:endParaRPr sz="1050" b="1" kern="0" dirty="0">
              <a:solidFill>
                <a:srgbClr val="FFFFFF"/>
              </a:solidFill>
              <a:latin typeface="Roboto"/>
              <a:ea typeface="Roboto"/>
              <a:cs typeface="Roboto"/>
              <a:sym typeface="Roboto"/>
            </a:endParaRPr>
          </a:p>
        </p:txBody>
      </p:sp>
      <p:sp>
        <p:nvSpPr>
          <p:cNvPr id="88" name="Google Shape;88;p2"/>
          <p:cNvSpPr/>
          <p:nvPr/>
        </p:nvSpPr>
        <p:spPr>
          <a:xfrm rot="10800000" flipH="1">
            <a:off x="8313398" y="4471595"/>
            <a:ext cx="511435" cy="511434"/>
          </a:xfrm>
          <a:prstGeom prst="ellipse">
            <a:avLst/>
          </a:prstGeom>
          <a:solidFill>
            <a:schemeClr val="accent3"/>
          </a:solidFill>
          <a:ln>
            <a:noFill/>
          </a:ln>
        </p:spPr>
        <p:txBody>
          <a:bodyPr spcFirstLastPara="1" wrap="square" lIns="91425" tIns="45700" rIns="91425" bIns="45700" anchor="ctr" anchorCtr="0">
            <a:noAutofit/>
          </a:bodyPr>
          <a:lstStyle/>
          <a:p>
            <a:pPr algn="ctr">
              <a:buClr>
                <a:srgbClr val="000000"/>
              </a:buClr>
              <a:buFont typeface="Arial"/>
              <a:buNone/>
            </a:pPr>
            <a:endParaRPr sz="947" kern="0">
              <a:solidFill>
                <a:srgbClr val="FFFFFF"/>
              </a:solidFill>
              <a:latin typeface="Roboto"/>
              <a:ea typeface="Roboto"/>
              <a:cs typeface="Roboto"/>
              <a:sym typeface="Roboto"/>
            </a:endParaRPr>
          </a:p>
        </p:txBody>
      </p:sp>
      <p:sp>
        <p:nvSpPr>
          <p:cNvPr id="89" name="Google Shape;89;p2"/>
          <p:cNvSpPr txBox="1"/>
          <p:nvPr/>
        </p:nvSpPr>
        <p:spPr>
          <a:xfrm>
            <a:off x="885514" y="1876323"/>
            <a:ext cx="1033900" cy="316218"/>
          </a:xfrm>
          <a:prstGeom prst="rect">
            <a:avLst/>
          </a:prstGeom>
          <a:noFill/>
          <a:ln>
            <a:noFill/>
          </a:ln>
        </p:spPr>
        <p:txBody>
          <a:bodyPr spcFirstLastPara="1" wrap="square" lIns="61700" tIns="30850" rIns="61700" bIns="30850" anchor="t" anchorCtr="0">
            <a:spAutoFit/>
          </a:bodyPr>
          <a:lstStyle/>
          <a:p>
            <a:pPr algn="ctr">
              <a:lnSpc>
                <a:spcPct val="150000"/>
              </a:lnSpc>
              <a:buClr>
                <a:srgbClr val="000000"/>
              </a:buClr>
              <a:buFont typeface="Arial"/>
              <a:buNone/>
            </a:pPr>
            <a:r>
              <a:rPr lang="en-US" sz="1100" b="1" kern="0" dirty="0" smtClean="0">
                <a:solidFill>
                  <a:srgbClr val="455F51"/>
                </a:solidFill>
                <a:latin typeface="Roboto"/>
                <a:ea typeface="Roboto"/>
                <a:cs typeface="Roboto"/>
                <a:sym typeface="Roboto"/>
              </a:rPr>
              <a:t>2024 NOFA</a:t>
            </a:r>
            <a:endParaRPr sz="1100" b="1" kern="0" dirty="0">
              <a:solidFill>
                <a:srgbClr val="455F51"/>
              </a:solidFill>
              <a:latin typeface="Roboto"/>
              <a:ea typeface="Roboto"/>
              <a:cs typeface="Roboto"/>
              <a:sym typeface="Roboto"/>
            </a:endParaRPr>
          </a:p>
        </p:txBody>
      </p:sp>
      <p:sp>
        <p:nvSpPr>
          <p:cNvPr id="90" name="Google Shape;90;p2"/>
          <p:cNvSpPr txBox="1"/>
          <p:nvPr/>
        </p:nvSpPr>
        <p:spPr>
          <a:xfrm>
            <a:off x="2471333" y="1708503"/>
            <a:ext cx="1378514" cy="570134"/>
          </a:xfrm>
          <a:prstGeom prst="rect">
            <a:avLst/>
          </a:prstGeom>
          <a:noFill/>
          <a:ln>
            <a:noFill/>
          </a:ln>
        </p:spPr>
        <p:txBody>
          <a:bodyPr spcFirstLastPara="1" wrap="square" lIns="61700" tIns="30850" rIns="61700" bIns="30850" anchor="t" anchorCtr="0">
            <a:spAutoFit/>
          </a:bodyPr>
          <a:lstStyle/>
          <a:p>
            <a:pPr algn="ctr">
              <a:lnSpc>
                <a:spcPct val="150000"/>
              </a:lnSpc>
              <a:buClr>
                <a:srgbClr val="000000"/>
              </a:buClr>
              <a:buFont typeface="Arial"/>
              <a:buNone/>
            </a:pPr>
            <a:r>
              <a:rPr lang="en-US" sz="1100" b="1" kern="0" dirty="0">
                <a:solidFill>
                  <a:srgbClr val="455F51"/>
                </a:solidFill>
                <a:latin typeface="Roboto"/>
                <a:ea typeface="Roboto"/>
                <a:cs typeface="Roboto"/>
                <a:sym typeface="Roboto"/>
              </a:rPr>
              <a:t>Applications </a:t>
            </a:r>
            <a:r>
              <a:rPr lang="en-US" sz="1100" b="1" kern="0" dirty="0" smtClean="0">
                <a:solidFill>
                  <a:srgbClr val="455F51"/>
                </a:solidFill>
                <a:latin typeface="Roboto"/>
                <a:ea typeface="Roboto"/>
                <a:cs typeface="Roboto"/>
                <a:sym typeface="Roboto"/>
              </a:rPr>
              <a:t>Reviewed</a:t>
            </a:r>
            <a:endParaRPr sz="1100" b="1" kern="0" dirty="0">
              <a:solidFill>
                <a:srgbClr val="455F51"/>
              </a:solidFill>
              <a:latin typeface="Roboto"/>
              <a:ea typeface="Roboto"/>
              <a:cs typeface="Roboto"/>
              <a:sym typeface="Roboto"/>
            </a:endParaRPr>
          </a:p>
        </p:txBody>
      </p:sp>
      <p:sp>
        <p:nvSpPr>
          <p:cNvPr id="91" name="Google Shape;91;p2"/>
          <p:cNvSpPr txBox="1"/>
          <p:nvPr/>
        </p:nvSpPr>
        <p:spPr>
          <a:xfrm>
            <a:off x="4323685" y="1829662"/>
            <a:ext cx="1313133" cy="316218"/>
          </a:xfrm>
          <a:prstGeom prst="rect">
            <a:avLst/>
          </a:prstGeom>
          <a:noFill/>
          <a:ln>
            <a:noFill/>
          </a:ln>
        </p:spPr>
        <p:txBody>
          <a:bodyPr spcFirstLastPara="1" wrap="square" lIns="61700" tIns="30850" rIns="61700" bIns="30850" anchor="t" anchorCtr="0">
            <a:spAutoFit/>
          </a:bodyPr>
          <a:lstStyle/>
          <a:p>
            <a:pPr algn="ctr">
              <a:lnSpc>
                <a:spcPct val="150000"/>
              </a:lnSpc>
              <a:buClr>
                <a:srgbClr val="000000"/>
              </a:buClr>
              <a:buFont typeface="Arial"/>
              <a:buNone/>
            </a:pPr>
            <a:r>
              <a:rPr lang="en-US" sz="1100" b="1" kern="0" dirty="0" smtClean="0">
                <a:solidFill>
                  <a:srgbClr val="455F51"/>
                </a:solidFill>
                <a:latin typeface="Roboto"/>
                <a:ea typeface="Roboto"/>
                <a:cs typeface="Roboto"/>
                <a:sym typeface="Roboto"/>
              </a:rPr>
              <a:t>Notice of Awards</a:t>
            </a:r>
            <a:endParaRPr sz="1100" b="1" kern="0" dirty="0">
              <a:solidFill>
                <a:srgbClr val="455F51"/>
              </a:solidFill>
              <a:latin typeface="Roboto"/>
              <a:ea typeface="Roboto"/>
              <a:cs typeface="Roboto"/>
              <a:sym typeface="Roboto"/>
            </a:endParaRPr>
          </a:p>
        </p:txBody>
      </p:sp>
      <p:sp>
        <p:nvSpPr>
          <p:cNvPr id="92" name="Google Shape;92;p2"/>
          <p:cNvSpPr txBox="1"/>
          <p:nvPr/>
        </p:nvSpPr>
        <p:spPr>
          <a:xfrm>
            <a:off x="5711833" y="1731966"/>
            <a:ext cx="2079381" cy="570134"/>
          </a:xfrm>
          <a:prstGeom prst="rect">
            <a:avLst/>
          </a:prstGeom>
          <a:noFill/>
          <a:ln>
            <a:noFill/>
          </a:ln>
        </p:spPr>
        <p:txBody>
          <a:bodyPr spcFirstLastPara="1" wrap="square" lIns="61700" tIns="30850" rIns="61700" bIns="30850" anchor="t" anchorCtr="0">
            <a:spAutoFit/>
          </a:bodyPr>
          <a:lstStyle/>
          <a:p>
            <a:pPr algn="ctr">
              <a:lnSpc>
                <a:spcPct val="150000"/>
              </a:lnSpc>
              <a:buClr>
                <a:srgbClr val="000000"/>
              </a:buClr>
              <a:buFont typeface="Arial"/>
              <a:buNone/>
            </a:pPr>
            <a:r>
              <a:rPr lang="en-US" sz="1100" b="1" kern="0" dirty="0">
                <a:solidFill>
                  <a:srgbClr val="455F51"/>
                </a:solidFill>
                <a:latin typeface="Roboto"/>
                <a:ea typeface="Roboto"/>
                <a:cs typeface="Roboto"/>
                <a:sym typeface="Roboto"/>
              </a:rPr>
              <a:t>2024 CDBG </a:t>
            </a:r>
            <a:r>
              <a:rPr lang="en-US" sz="1100" b="1" kern="0" dirty="0" err="1" smtClean="0">
                <a:solidFill>
                  <a:srgbClr val="455F51"/>
                </a:solidFill>
                <a:latin typeface="Roboto"/>
                <a:ea typeface="Roboto"/>
                <a:cs typeface="Roboto"/>
                <a:sym typeface="Roboto"/>
              </a:rPr>
              <a:t>Subrecipient</a:t>
            </a:r>
            <a:r>
              <a:rPr lang="en-US" sz="1100" b="1" kern="0" dirty="0" smtClean="0">
                <a:solidFill>
                  <a:srgbClr val="455F51"/>
                </a:solidFill>
                <a:latin typeface="Roboto"/>
                <a:ea typeface="Roboto"/>
                <a:cs typeface="Roboto"/>
                <a:sym typeface="Roboto"/>
              </a:rPr>
              <a:t> Agreements/Final AAP</a:t>
            </a:r>
            <a:endParaRPr sz="1100" b="1" kern="0" dirty="0">
              <a:solidFill>
                <a:srgbClr val="455F51"/>
              </a:solidFill>
              <a:latin typeface="Roboto"/>
              <a:ea typeface="Roboto"/>
              <a:cs typeface="Roboto"/>
              <a:sym typeface="Roboto"/>
            </a:endParaRPr>
          </a:p>
        </p:txBody>
      </p:sp>
      <p:sp>
        <p:nvSpPr>
          <p:cNvPr id="93" name="Google Shape;93;p2"/>
          <p:cNvSpPr txBox="1"/>
          <p:nvPr/>
        </p:nvSpPr>
        <p:spPr>
          <a:xfrm>
            <a:off x="2555192" y="4975479"/>
            <a:ext cx="1387930" cy="316218"/>
          </a:xfrm>
          <a:prstGeom prst="rect">
            <a:avLst/>
          </a:prstGeom>
          <a:noFill/>
          <a:ln>
            <a:noFill/>
          </a:ln>
        </p:spPr>
        <p:txBody>
          <a:bodyPr spcFirstLastPara="1" wrap="square" lIns="61700" tIns="30850" rIns="61700" bIns="30850" anchor="t" anchorCtr="0">
            <a:spAutoFit/>
          </a:bodyPr>
          <a:lstStyle/>
          <a:p>
            <a:pPr algn="ctr">
              <a:lnSpc>
                <a:spcPct val="150000"/>
              </a:lnSpc>
              <a:buClr>
                <a:srgbClr val="000000"/>
              </a:buClr>
              <a:buFont typeface="Arial"/>
              <a:buNone/>
            </a:pPr>
            <a:r>
              <a:rPr lang="en-US" sz="1100" b="1" kern="0" dirty="0">
                <a:solidFill>
                  <a:srgbClr val="455F51"/>
                </a:solidFill>
                <a:latin typeface="Roboto"/>
                <a:ea typeface="Roboto"/>
                <a:cs typeface="Roboto"/>
                <a:sym typeface="Roboto"/>
              </a:rPr>
              <a:t>Application </a:t>
            </a:r>
            <a:r>
              <a:rPr lang="en-US" sz="1100" b="1" kern="0" dirty="0" smtClean="0">
                <a:solidFill>
                  <a:srgbClr val="455F51"/>
                </a:solidFill>
                <a:latin typeface="Roboto"/>
                <a:ea typeface="Roboto"/>
                <a:cs typeface="Roboto"/>
                <a:sym typeface="Roboto"/>
              </a:rPr>
              <a:t>Period</a:t>
            </a:r>
            <a:endParaRPr sz="1100" b="1" kern="0" dirty="0">
              <a:solidFill>
                <a:srgbClr val="455F51"/>
              </a:solidFill>
              <a:latin typeface="Roboto"/>
              <a:ea typeface="Roboto"/>
              <a:cs typeface="Roboto"/>
              <a:sym typeface="Roboto"/>
            </a:endParaRPr>
          </a:p>
        </p:txBody>
      </p:sp>
      <p:sp>
        <p:nvSpPr>
          <p:cNvPr id="94" name="Google Shape;94;p2"/>
          <p:cNvSpPr txBox="1"/>
          <p:nvPr/>
        </p:nvSpPr>
        <p:spPr>
          <a:xfrm>
            <a:off x="4261581" y="4998939"/>
            <a:ext cx="1635130" cy="570134"/>
          </a:xfrm>
          <a:prstGeom prst="rect">
            <a:avLst/>
          </a:prstGeom>
          <a:noFill/>
          <a:ln>
            <a:noFill/>
          </a:ln>
        </p:spPr>
        <p:txBody>
          <a:bodyPr spcFirstLastPara="1" wrap="square" lIns="61700" tIns="30850" rIns="61700" bIns="30850" anchor="t" anchorCtr="0">
            <a:spAutoFit/>
          </a:bodyPr>
          <a:lstStyle/>
          <a:p>
            <a:pPr algn="ctr">
              <a:lnSpc>
                <a:spcPct val="150000"/>
              </a:lnSpc>
              <a:buClr>
                <a:srgbClr val="000000"/>
              </a:buClr>
              <a:buFont typeface="Arial"/>
              <a:buNone/>
            </a:pPr>
            <a:r>
              <a:rPr lang="en-US" sz="1100" b="1" kern="0" dirty="0" smtClean="0">
                <a:solidFill>
                  <a:srgbClr val="455F51"/>
                </a:solidFill>
                <a:latin typeface="Roboto"/>
                <a:ea typeface="Roboto"/>
                <a:cs typeface="Roboto"/>
                <a:sym typeface="Roboto"/>
              </a:rPr>
              <a:t>Annual Action Plan (AAP) Public Hearing</a:t>
            </a:r>
            <a:endParaRPr sz="1100" b="1" kern="0" dirty="0">
              <a:solidFill>
                <a:srgbClr val="455F51"/>
              </a:solidFill>
              <a:latin typeface="Roboto"/>
              <a:ea typeface="Roboto"/>
              <a:cs typeface="Roboto"/>
              <a:sym typeface="Roboto"/>
            </a:endParaRPr>
          </a:p>
        </p:txBody>
      </p:sp>
      <p:sp>
        <p:nvSpPr>
          <p:cNvPr id="95" name="Google Shape;95;p2"/>
          <p:cNvSpPr txBox="1"/>
          <p:nvPr/>
        </p:nvSpPr>
        <p:spPr>
          <a:xfrm>
            <a:off x="7053732" y="4387879"/>
            <a:ext cx="1306713" cy="570134"/>
          </a:xfrm>
          <a:prstGeom prst="rect">
            <a:avLst/>
          </a:prstGeom>
          <a:noFill/>
          <a:ln>
            <a:noFill/>
          </a:ln>
        </p:spPr>
        <p:txBody>
          <a:bodyPr spcFirstLastPara="1" wrap="square" lIns="61700" tIns="30850" rIns="61700" bIns="30850" anchor="t" anchorCtr="0">
            <a:spAutoFit/>
          </a:bodyPr>
          <a:lstStyle/>
          <a:p>
            <a:pPr algn="ctr">
              <a:lnSpc>
                <a:spcPct val="150000"/>
              </a:lnSpc>
              <a:buClr>
                <a:srgbClr val="000000"/>
              </a:buClr>
              <a:buFont typeface="Arial"/>
              <a:buNone/>
            </a:pPr>
            <a:r>
              <a:rPr lang="en-US" sz="1100" b="1" kern="0" dirty="0">
                <a:solidFill>
                  <a:srgbClr val="455F51"/>
                </a:solidFill>
                <a:latin typeface="Roboto"/>
                <a:ea typeface="Roboto"/>
                <a:cs typeface="Roboto"/>
                <a:sym typeface="Roboto"/>
              </a:rPr>
              <a:t>2024 CDBG </a:t>
            </a:r>
            <a:r>
              <a:rPr lang="en-US" sz="1100" b="1" kern="0" dirty="0" smtClean="0">
                <a:solidFill>
                  <a:srgbClr val="455F51"/>
                </a:solidFill>
                <a:latin typeface="Roboto"/>
                <a:ea typeface="Roboto"/>
                <a:cs typeface="Roboto"/>
                <a:sym typeface="Roboto"/>
              </a:rPr>
              <a:t>Program Year</a:t>
            </a:r>
            <a:endParaRPr sz="1100" b="1" kern="0" dirty="0">
              <a:solidFill>
                <a:srgbClr val="455F51"/>
              </a:solidFill>
              <a:latin typeface="Roboto"/>
              <a:ea typeface="Roboto"/>
              <a:cs typeface="Roboto"/>
              <a:sym typeface="Roboto"/>
            </a:endParaRPr>
          </a:p>
        </p:txBody>
      </p:sp>
      <p:cxnSp>
        <p:nvCxnSpPr>
          <p:cNvPr id="97" name="Google Shape;97;p2"/>
          <p:cNvCxnSpPr>
            <a:stCxn id="84" idx="0"/>
          </p:cNvCxnSpPr>
          <p:nvPr/>
        </p:nvCxnSpPr>
        <p:spPr>
          <a:xfrm>
            <a:off x="6798015" y="4983029"/>
            <a:ext cx="0" cy="291300"/>
          </a:xfrm>
          <a:prstGeom prst="straightConnector1">
            <a:avLst/>
          </a:prstGeom>
          <a:noFill/>
          <a:ln w="38100" cap="flat" cmpd="sng">
            <a:solidFill>
              <a:schemeClr val="accent1"/>
            </a:solidFill>
            <a:prstDash val="solid"/>
            <a:miter lim="800000"/>
            <a:headEnd type="none" w="sm" len="sm"/>
            <a:tailEnd type="none" w="sm" len="sm"/>
          </a:ln>
        </p:spPr>
      </p:cxnSp>
      <p:cxnSp>
        <p:nvCxnSpPr>
          <p:cNvPr id="98" name="Google Shape;98;p2"/>
          <p:cNvCxnSpPr/>
          <p:nvPr/>
        </p:nvCxnSpPr>
        <p:spPr>
          <a:xfrm>
            <a:off x="6798014" y="5239832"/>
            <a:ext cx="1771101" cy="0"/>
          </a:xfrm>
          <a:prstGeom prst="straightConnector1">
            <a:avLst/>
          </a:prstGeom>
          <a:noFill/>
          <a:ln w="38100" cap="flat" cmpd="sng">
            <a:solidFill>
              <a:schemeClr val="accent1"/>
            </a:solidFill>
            <a:prstDash val="solid"/>
            <a:miter lim="800000"/>
            <a:headEnd type="none" w="sm" len="sm"/>
            <a:tailEnd type="none" w="sm" len="sm"/>
          </a:ln>
        </p:spPr>
      </p:cxnSp>
      <p:cxnSp>
        <p:nvCxnSpPr>
          <p:cNvPr id="99" name="Google Shape;99;p2"/>
          <p:cNvCxnSpPr>
            <a:stCxn id="88" idx="0"/>
          </p:cNvCxnSpPr>
          <p:nvPr/>
        </p:nvCxnSpPr>
        <p:spPr>
          <a:xfrm>
            <a:off x="8569116" y="4983029"/>
            <a:ext cx="0" cy="29130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24515784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341463" y="514770"/>
            <a:ext cx="7187921" cy="66141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000"/>
              <a:buFont typeface="Arial"/>
              <a:buNone/>
            </a:pPr>
            <a:r>
              <a:rPr lang="en-US"/>
              <a:t>Available Funding and Project Types</a:t>
            </a:r>
            <a:endParaRPr/>
          </a:p>
        </p:txBody>
      </p:sp>
      <p:graphicFrame>
        <p:nvGraphicFramePr>
          <p:cNvPr id="106" name="Google Shape;106;p3"/>
          <p:cNvGraphicFramePr/>
          <p:nvPr>
            <p:extLst>
              <p:ext uri="{D42A27DB-BD31-4B8C-83A1-F6EECF244321}">
                <p14:modId xmlns:p14="http://schemas.microsoft.com/office/powerpoint/2010/main" val="2258877967"/>
              </p:ext>
            </p:extLst>
          </p:nvPr>
        </p:nvGraphicFramePr>
        <p:xfrm>
          <a:off x="122548" y="1786118"/>
          <a:ext cx="8007235" cy="4167600"/>
        </p:xfrm>
        <a:graphic>
          <a:graphicData uri="http://schemas.openxmlformats.org/drawingml/2006/chart">
            <c:chart xmlns:c="http://schemas.openxmlformats.org/drawingml/2006/chart" xmlns:r="http://schemas.openxmlformats.org/officeDocument/2006/relationships" r:id="rId3"/>
          </a:graphicData>
        </a:graphic>
      </p:graphicFrame>
      <p:sp>
        <p:nvSpPr>
          <p:cNvPr id="107" name="Google Shape;107;p3"/>
          <p:cNvSpPr txBox="1">
            <a:spLocks noGrp="1"/>
          </p:cNvSpPr>
          <p:nvPr>
            <p:ph type="ftr" idx="11"/>
          </p:nvPr>
        </p:nvSpPr>
        <p:spPr>
          <a:xfrm>
            <a:off x="9900248" y="5849759"/>
            <a:ext cx="1683589" cy="365125"/>
          </a:xfrm>
          <a:prstGeom prst="rect">
            <a:avLst/>
          </a:prstGeom>
          <a:noFill/>
          <a:ln>
            <a:noFill/>
          </a:ln>
        </p:spPr>
        <p:txBody>
          <a:bodyPr spcFirstLastPara="1" wrap="square" lIns="91425" tIns="45700" rIns="91425" bIns="45700" anchor="ctr" anchorCtr="0">
            <a:noAutofit/>
          </a:bodyPr>
          <a:lstStyle/>
          <a:p>
            <a:r>
              <a:rPr lang="en-US" dirty="0" smtClean="0">
                <a:solidFill>
                  <a:srgbClr val="FFFFFF"/>
                </a:solidFill>
              </a:rPr>
              <a:t>Funding Availability</a:t>
            </a:r>
            <a:endParaRPr dirty="0">
              <a:solidFill>
                <a:srgbClr val="FFFFFF"/>
              </a:solidFill>
            </a:endParaRPr>
          </a:p>
        </p:txBody>
      </p:sp>
      <p:sp>
        <p:nvSpPr>
          <p:cNvPr id="108" name="Google Shape;108;p3"/>
          <p:cNvSpPr txBox="1">
            <a:spLocks noGrp="1"/>
          </p:cNvSpPr>
          <p:nvPr>
            <p:ph type="sldNum" idx="12"/>
          </p:nvPr>
        </p:nvSpPr>
        <p:spPr>
          <a:xfrm>
            <a:off x="344340" y="5953635"/>
            <a:ext cx="527649"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6</a:t>
            </a:fld>
            <a:endParaRPr/>
          </a:p>
        </p:txBody>
      </p:sp>
      <p:sp>
        <p:nvSpPr>
          <p:cNvPr id="109" name="Google Shape;109;p3"/>
          <p:cNvSpPr txBox="1"/>
          <p:nvPr/>
        </p:nvSpPr>
        <p:spPr>
          <a:xfrm>
            <a:off x="8008154" y="1521226"/>
            <a:ext cx="4366726" cy="3908722"/>
          </a:xfrm>
          <a:prstGeom prst="rect">
            <a:avLst/>
          </a:prstGeom>
          <a:noFill/>
          <a:ln>
            <a:noFill/>
          </a:ln>
        </p:spPr>
        <p:txBody>
          <a:bodyPr spcFirstLastPara="1" wrap="square" lIns="91425" tIns="45700" rIns="91425" bIns="45700" anchor="t" anchorCtr="0">
            <a:spAutoFit/>
          </a:bodyPr>
          <a:lstStyle/>
          <a:p>
            <a:pPr marL="742950" lvl="1" indent="-184150">
              <a:lnSpc>
                <a:spcPct val="150000"/>
              </a:lnSpc>
              <a:buClr>
                <a:srgbClr val="000000"/>
              </a:buClr>
              <a:buSzPts val="1600"/>
              <a:buFont typeface="Arial"/>
              <a:buNone/>
            </a:pPr>
            <a:r>
              <a:rPr lang="en-US" sz="1600" kern="0" dirty="0" smtClean="0">
                <a:solidFill>
                  <a:srgbClr val="000000"/>
                </a:solidFill>
                <a:ea typeface="Arial"/>
                <a:cs typeface="Arial"/>
                <a:sym typeface="Arial"/>
              </a:rPr>
              <a:t>SSBG and CDBG Public Service:</a:t>
            </a:r>
          </a:p>
          <a:p>
            <a:pPr marL="1301750" lvl="2" indent="-285750">
              <a:buClr>
                <a:srgbClr val="000000"/>
              </a:buClr>
              <a:buSzPts val="1600"/>
              <a:buFont typeface="Arial" panose="020B0604020202020204" pitchFamily="34" charset="0"/>
              <a:buChar char="•"/>
            </a:pPr>
            <a:r>
              <a:rPr lang="en-US" sz="1600" kern="0" dirty="0" smtClean="0">
                <a:solidFill>
                  <a:srgbClr val="000000"/>
                </a:solidFill>
                <a:ea typeface="Arial"/>
                <a:cs typeface="Arial"/>
                <a:sym typeface="Arial"/>
              </a:rPr>
              <a:t>Homeless Services</a:t>
            </a:r>
          </a:p>
          <a:p>
            <a:pPr marL="1301750" lvl="2" indent="-285750">
              <a:buClr>
                <a:srgbClr val="000000"/>
              </a:buClr>
              <a:buSzPts val="1600"/>
              <a:buFont typeface="Arial" panose="020B0604020202020204" pitchFamily="34" charset="0"/>
              <a:buChar char="•"/>
            </a:pPr>
            <a:r>
              <a:rPr lang="en-US" sz="1600" kern="0" dirty="0" smtClean="0">
                <a:solidFill>
                  <a:srgbClr val="000000"/>
                </a:solidFill>
                <a:ea typeface="Arial"/>
                <a:cs typeface="Arial"/>
                <a:sym typeface="Arial"/>
              </a:rPr>
              <a:t>Food </a:t>
            </a:r>
            <a:r>
              <a:rPr lang="en-US" sz="1600" kern="0" dirty="0" smtClean="0">
                <a:solidFill>
                  <a:srgbClr val="000000"/>
                </a:solidFill>
                <a:ea typeface="Arial"/>
                <a:cs typeface="Arial"/>
                <a:sym typeface="Arial"/>
              </a:rPr>
              <a:t>Insecurity</a:t>
            </a:r>
            <a:endParaRPr lang="en-US" sz="1600" kern="0" dirty="0" smtClean="0">
              <a:solidFill>
                <a:srgbClr val="000000"/>
              </a:solidFill>
              <a:ea typeface="Arial"/>
              <a:cs typeface="Arial"/>
              <a:sym typeface="Arial"/>
            </a:endParaRPr>
          </a:p>
          <a:p>
            <a:pPr marL="1301750" lvl="2" indent="-285750">
              <a:buClr>
                <a:srgbClr val="000000"/>
              </a:buClr>
              <a:buSzPts val="1600"/>
              <a:buFont typeface="Arial" panose="020B0604020202020204" pitchFamily="34" charset="0"/>
              <a:buChar char="•"/>
            </a:pPr>
            <a:r>
              <a:rPr lang="en-US" sz="1600" kern="0" dirty="0" smtClean="0">
                <a:solidFill>
                  <a:srgbClr val="000000"/>
                </a:solidFill>
                <a:ea typeface="Arial"/>
                <a:cs typeface="Arial"/>
                <a:sym typeface="Arial"/>
              </a:rPr>
              <a:t>Domestic Violence</a:t>
            </a:r>
          </a:p>
          <a:p>
            <a:pPr marL="1301750" lvl="2" indent="-285750">
              <a:buClr>
                <a:srgbClr val="000000"/>
              </a:buClr>
              <a:buSzPts val="1600"/>
              <a:buFont typeface="Arial" panose="020B0604020202020204" pitchFamily="34" charset="0"/>
              <a:buChar char="•"/>
            </a:pPr>
            <a:r>
              <a:rPr lang="en-US" sz="1600" kern="0" dirty="0" smtClean="0">
                <a:solidFill>
                  <a:srgbClr val="000000"/>
                </a:solidFill>
                <a:ea typeface="Arial"/>
                <a:cs typeface="Arial"/>
                <a:sym typeface="Arial"/>
              </a:rPr>
              <a:t>Mental/Behavioral Health</a:t>
            </a:r>
          </a:p>
          <a:p>
            <a:pPr marL="1301750" lvl="2" indent="-285750">
              <a:buClr>
                <a:srgbClr val="000000"/>
              </a:buClr>
              <a:buSzPts val="1600"/>
              <a:buFont typeface="Arial" panose="020B0604020202020204" pitchFamily="34" charset="0"/>
              <a:buChar char="•"/>
            </a:pPr>
            <a:r>
              <a:rPr lang="en-US" sz="1600" kern="0" dirty="0" smtClean="0">
                <a:solidFill>
                  <a:srgbClr val="000000"/>
                </a:solidFill>
                <a:ea typeface="Arial"/>
                <a:cs typeface="Arial"/>
                <a:sym typeface="Arial"/>
              </a:rPr>
              <a:t>Child Abuse</a:t>
            </a:r>
          </a:p>
          <a:p>
            <a:pPr marL="1301750" lvl="2" indent="-285750">
              <a:buClr>
                <a:srgbClr val="000000"/>
              </a:buClr>
              <a:buSzPts val="1600"/>
              <a:buFont typeface="Arial" panose="020B0604020202020204" pitchFamily="34" charset="0"/>
              <a:buChar char="•"/>
            </a:pPr>
            <a:r>
              <a:rPr lang="en-US" sz="1600" kern="0" dirty="0" smtClean="0">
                <a:solidFill>
                  <a:srgbClr val="000000"/>
                </a:solidFill>
                <a:ea typeface="Arial"/>
                <a:cs typeface="Arial"/>
                <a:sym typeface="Arial"/>
              </a:rPr>
              <a:t>Senior Services</a:t>
            </a:r>
          </a:p>
          <a:p>
            <a:pPr marL="1758950" lvl="3" indent="-285750">
              <a:buClr>
                <a:srgbClr val="000000"/>
              </a:buClr>
              <a:buSzPts val="1600"/>
              <a:buFont typeface="Arial" panose="020B0604020202020204" pitchFamily="34" charset="0"/>
              <a:buChar char="•"/>
            </a:pPr>
            <a:endParaRPr lang="en-US" sz="1600" kern="0" dirty="0">
              <a:solidFill>
                <a:srgbClr val="000000"/>
              </a:solidFill>
              <a:ea typeface="Arial"/>
              <a:cs typeface="Arial"/>
              <a:sym typeface="Arial"/>
            </a:endParaRPr>
          </a:p>
          <a:p>
            <a:pPr marL="558800" lvl="1">
              <a:buClr>
                <a:srgbClr val="000000"/>
              </a:buClr>
              <a:buSzPts val="1600"/>
            </a:pPr>
            <a:r>
              <a:rPr lang="en-US" sz="1600" kern="0" dirty="0" smtClean="0">
                <a:solidFill>
                  <a:srgbClr val="000000"/>
                </a:solidFill>
                <a:ea typeface="Arial"/>
                <a:cs typeface="Arial"/>
                <a:sym typeface="Arial"/>
              </a:rPr>
              <a:t>CDBG Infrastructure/Housing/Public Facilities:</a:t>
            </a:r>
          </a:p>
          <a:p>
            <a:pPr marL="1301750" lvl="2" indent="-285750">
              <a:buClr>
                <a:srgbClr val="000000"/>
              </a:buClr>
              <a:buSzPts val="1600"/>
              <a:buFont typeface="Arial" panose="020B0604020202020204" pitchFamily="34" charset="0"/>
              <a:buChar char="•"/>
            </a:pPr>
            <a:r>
              <a:rPr lang="en-US" sz="1600" kern="0" dirty="0" smtClean="0">
                <a:solidFill>
                  <a:srgbClr val="000000"/>
                </a:solidFill>
                <a:ea typeface="Arial"/>
                <a:cs typeface="Arial"/>
                <a:sym typeface="Arial"/>
              </a:rPr>
              <a:t>ADA Ramps</a:t>
            </a:r>
          </a:p>
          <a:p>
            <a:pPr marL="1301750" lvl="2" indent="-285750">
              <a:buClr>
                <a:srgbClr val="000000"/>
              </a:buClr>
              <a:buSzPts val="1600"/>
              <a:buFont typeface="Arial" panose="020B0604020202020204" pitchFamily="34" charset="0"/>
              <a:buChar char="•"/>
            </a:pPr>
            <a:r>
              <a:rPr lang="en-US" sz="1600" kern="0" dirty="0" smtClean="0">
                <a:solidFill>
                  <a:srgbClr val="000000"/>
                </a:solidFill>
                <a:ea typeface="Arial"/>
                <a:cs typeface="Arial"/>
                <a:sym typeface="Arial"/>
              </a:rPr>
              <a:t>Waterlines/Roads/Sidewalks</a:t>
            </a:r>
          </a:p>
          <a:p>
            <a:pPr marL="1301750" lvl="2" indent="-285750">
              <a:buClr>
                <a:srgbClr val="000000"/>
              </a:buClr>
              <a:buSzPts val="1600"/>
              <a:buFont typeface="Arial" panose="020B0604020202020204" pitchFamily="34" charset="0"/>
              <a:buChar char="•"/>
            </a:pPr>
            <a:r>
              <a:rPr lang="en-US" sz="1600" kern="0" dirty="0" smtClean="0">
                <a:solidFill>
                  <a:srgbClr val="000000"/>
                </a:solidFill>
                <a:ea typeface="Arial"/>
                <a:cs typeface="Arial"/>
                <a:sym typeface="Arial"/>
              </a:rPr>
              <a:t>Affordable Housing</a:t>
            </a:r>
          </a:p>
          <a:p>
            <a:pPr marL="1301750" lvl="2" indent="-285750">
              <a:buClr>
                <a:srgbClr val="000000"/>
              </a:buClr>
              <a:buSzPts val="1600"/>
              <a:buFont typeface="Arial" panose="020B0604020202020204" pitchFamily="34" charset="0"/>
              <a:buChar char="•"/>
            </a:pPr>
            <a:r>
              <a:rPr lang="en-US" sz="1600" kern="0" dirty="0" smtClean="0">
                <a:solidFill>
                  <a:srgbClr val="000000"/>
                </a:solidFill>
                <a:ea typeface="Arial"/>
                <a:cs typeface="Arial"/>
                <a:sym typeface="Arial"/>
              </a:rPr>
              <a:t>Rent Vouchers</a:t>
            </a:r>
          </a:p>
          <a:p>
            <a:pPr marL="1301750" lvl="2" indent="-285750">
              <a:buClr>
                <a:srgbClr val="000000"/>
              </a:buClr>
              <a:buSzPts val="1600"/>
              <a:buFont typeface="Arial" panose="020B0604020202020204" pitchFamily="34" charset="0"/>
              <a:buChar char="•"/>
            </a:pPr>
            <a:r>
              <a:rPr lang="en-US" sz="1600" kern="0" dirty="0" smtClean="0">
                <a:solidFill>
                  <a:srgbClr val="000000"/>
                </a:solidFill>
                <a:ea typeface="Arial"/>
                <a:cs typeface="Arial"/>
                <a:sym typeface="Arial"/>
              </a:rPr>
              <a:t>Home Repair</a:t>
            </a:r>
            <a:endParaRPr lang="en-US" sz="1600" kern="0" dirty="0">
              <a:solidFill>
                <a:srgbClr val="000000"/>
              </a:solidFill>
              <a:ea typeface="Arial"/>
              <a:cs typeface="Arial"/>
              <a:sym typeface="Arial"/>
            </a:endParaRPr>
          </a:p>
        </p:txBody>
      </p:sp>
    </p:spTree>
    <p:extLst>
      <p:ext uri="{BB962C8B-B14F-4D97-AF65-F5344CB8AC3E}">
        <p14:creationId xmlns:p14="http://schemas.microsoft.com/office/powerpoint/2010/main" val="26580920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463" y="514770"/>
            <a:ext cx="7462624" cy="661418"/>
          </a:xfrm>
        </p:spPr>
        <p:txBody>
          <a:bodyPr>
            <a:normAutofit/>
          </a:bodyPr>
          <a:lstStyle/>
          <a:p>
            <a:r>
              <a:rPr lang="en-US" dirty="0" smtClean="0"/>
              <a:t>2021-2025 Consolidated Plan Priorities</a:t>
            </a:r>
            <a:endParaRPr lang="en-US" dirty="0"/>
          </a:p>
        </p:txBody>
      </p:sp>
      <p:sp>
        <p:nvSpPr>
          <p:cNvPr id="4" name="Footer Placeholder 3"/>
          <p:cNvSpPr>
            <a:spLocks noGrp="1"/>
          </p:cNvSpPr>
          <p:nvPr>
            <p:ph type="ftr" sz="quarter" idx="11"/>
          </p:nvPr>
        </p:nvSpPr>
        <p:spPr/>
        <p:txBody>
          <a:bodyPr/>
          <a:lstStyle/>
          <a:p>
            <a:r>
              <a:rPr lang="en-US" dirty="0" err="1" smtClean="0"/>
              <a:t>ConPlan</a:t>
            </a:r>
            <a:endParaRPr lang="en-US" dirty="0"/>
          </a:p>
        </p:txBody>
      </p:sp>
      <p:sp>
        <p:nvSpPr>
          <p:cNvPr id="5" name="Slide Number Placeholder 4"/>
          <p:cNvSpPr>
            <a:spLocks noGrp="1"/>
          </p:cNvSpPr>
          <p:nvPr>
            <p:ph type="sldNum" sz="quarter" idx="12"/>
          </p:nvPr>
        </p:nvSpPr>
        <p:spPr/>
        <p:txBody>
          <a:bodyPr/>
          <a:lstStyle/>
          <a:p>
            <a:fld id="{E34E1EF3-0CBB-CD43-9CB9-DAAF44B6EB69}" type="slidenum">
              <a:rPr lang="en-US" smtClean="0"/>
              <a:t>7</a:t>
            </a:fld>
            <a:endParaRPr lang="en-US"/>
          </a:p>
        </p:txBody>
      </p:sp>
      <p:sp>
        <p:nvSpPr>
          <p:cNvPr id="6" name="Content Placeholder 2"/>
          <p:cNvSpPr>
            <a:spLocks noGrp="1"/>
          </p:cNvSpPr>
          <p:nvPr>
            <p:ph sz="half" idx="1"/>
          </p:nvPr>
        </p:nvSpPr>
        <p:spPr>
          <a:xfrm>
            <a:off x="608161" y="1763373"/>
            <a:ext cx="10482333" cy="4990512"/>
          </a:xfrm>
        </p:spPr>
        <p:txBody>
          <a:bodyPr>
            <a:noAutofit/>
          </a:bodyPr>
          <a:lstStyle/>
          <a:p>
            <a:pPr lvl="0">
              <a:lnSpc>
                <a:spcPct val="100000"/>
              </a:lnSpc>
            </a:pPr>
            <a:r>
              <a:rPr lang="en-US" sz="1400" dirty="0">
                <a:cs typeface="Arial" panose="020B0604020202020204" pitchFamily="34" charset="0"/>
              </a:rPr>
              <a:t>Public Facilities &amp; Improvements</a:t>
            </a:r>
          </a:p>
          <a:p>
            <a:pPr lvl="1">
              <a:lnSpc>
                <a:spcPct val="100000"/>
              </a:lnSpc>
            </a:pPr>
            <a:r>
              <a:rPr lang="en-US" sz="1200" dirty="0">
                <a:cs typeface="Arial" panose="020B0604020202020204" pitchFamily="34" charset="0"/>
              </a:rPr>
              <a:t>I</a:t>
            </a:r>
            <a:r>
              <a:rPr lang="en-US" sz="1200" dirty="0" smtClean="0">
                <a:cs typeface="Arial" panose="020B0604020202020204" pitchFamily="34" charset="0"/>
              </a:rPr>
              <a:t>mprove </a:t>
            </a:r>
            <a:r>
              <a:rPr lang="en-US" sz="1200" dirty="0">
                <a:cs typeface="Arial" panose="020B0604020202020204" pitchFamily="34" charset="0"/>
              </a:rPr>
              <a:t>and expand public facilities </a:t>
            </a:r>
            <a:r>
              <a:rPr lang="en-US" sz="1200" dirty="0" smtClean="0">
                <a:cs typeface="Arial" panose="020B0604020202020204" pitchFamily="34" charset="0"/>
              </a:rPr>
              <a:t>and infrastructure that is essential </a:t>
            </a:r>
            <a:r>
              <a:rPr lang="en-US" sz="1200" dirty="0">
                <a:cs typeface="Arial" panose="020B0604020202020204" pitchFamily="34" charset="0"/>
              </a:rPr>
              <a:t>to </a:t>
            </a:r>
            <a:r>
              <a:rPr lang="en-US" sz="1200" dirty="0" smtClean="0">
                <a:cs typeface="Arial" panose="020B0604020202020204" pitchFamily="34" charset="0"/>
              </a:rPr>
              <a:t>improved quality of life.</a:t>
            </a:r>
            <a:endParaRPr lang="en-US" sz="1200" dirty="0">
              <a:cs typeface="Arial" panose="020B0604020202020204" pitchFamily="34" charset="0"/>
            </a:endParaRPr>
          </a:p>
          <a:p>
            <a:pPr lvl="1">
              <a:lnSpc>
                <a:spcPct val="100000"/>
              </a:lnSpc>
            </a:pPr>
            <a:r>
              <a:rPr lang="en-US" sz="1200" dirty="0">
                <a:cs typeface="Arial" panose="020B0604020202020204" pitchFamily="34" charset="0"/>
              </a:rPr>
              <a:t>Budget - $1,087,045 </a:t>
            </a:r>
          </a:p>
          <a:p>
            <a:pPr lvl="0">
              <a:lnSpc>
                <a:spcPct val="100000"/>
              </a:lnSpc>
            </a:pPr>
            <a:r>
              <a:rPr lang="en-US" sz="1400" dirty="0">
                <a:cs typeface="Arial" panose="020B0604020202020204" pitchFamily="34" charset="0"/>
              </a:rPr>
              <a:t>Housing</a:t>
            </a:r>
          </a:p>
          <a:p>
            <a:pPr lvl="1">
              <a:lnSpc>
                <a:spcPct val="100000"/>
              </a:lnSpc>
            </a:pPr>
            <a:r>
              <a:rPr lang="en-US" sz="1200" dirty="0">
                <a:cs typeface="Arial" panose="020B0604020202020204" pitchFamily="34" charset="0"/>
              </a:rPr>
              <a:t>Expanding access to safe and affordable housing for low- and moderate-income (LMI) residents</a:t>
            </a:r>
          </a:p>
          <a:p>
            <a:pPr lvl="1">
              <a:lnSpc>
                <a:spcPct val="100000"/>
              </a:lnSpc>
            </a:pPr>
            <a:r>
              <a:rPr lang="en-US" sz="1200" dirty="0">
                <a:cs typeface="Arial" panose="020B0604020202020204" pitchFamily="34" charset="0"/>
              </a:rPr>
              <a:t>Budget - $1,365,500</a:t>
            </a:r>
          </a:p>
          <a:p>
            <a:pPr lvl="0">
              <a:lnSpc>
                <a:spcPct val="100000"/>
              </a:lnSpc>
            </a:pPr>
            <a:r>
              <a:rPr lang="en-US" sz="1400" dirty="0">
                <a:cs typeface="Arial" panose="020B0604020202020204" pitchFamily="34" charset="0"/>
              </a:rPr>
              <a:t>Public Services</a:t>
            </a:r>
          </a:p>
          <a:p>
            <a:pPr lvl="1">
              <a:lnSpc>
                <a:spcPct val="100000"/>
              </a:lnSpc>
            </a:pPr>
            <a:r>
              <a:rPr lang="en-US" sz="1200" dirty="0" smtClean="0">
                <a:cs typeface="Arial" panose="020B0604020202020204" pitchFamily="34" charset="0"/>
              </a:rPr>
              <a:t>May </a:t>
            </a:r>
            <a:r>
              <a:rPr lang="en-US" sz="1200" dirty="0">
                <a:cs typeface="Arial" panose="020B0604020202020204" pitchFamily="34" charset="0"/>
              </a:rPr>
              <a:t>allocate up to 15% of CDBG funds to public services </a:t>
            </a:r>
            <a:r>
              <a:rPr lang="en-US" sz="1200" dirty="0" smtClean="0">
                <a:cs typeface="Arial" panose="020B0604020202020204" pitchFamily="34" charset="0"/>
              </a:rPr>
              <a:t>that provide services </a:t>
            </a:r>
            <a:r>
              <a:rPr lang="en-US" sz="1200" dirty="0">
                <a:cs typeface="Arial" panose="020B0604020202020204" pitchFamily="34" charset="0"/>
              </a:rPr>
              <a:t>to low- to moderate-income persons or prevent homelessness</a:t>
            </a:r>
          </a:p>
          <a:p>
            <a:pPr lvl="1">
              <a:lnSpc>
                <a:spcPct val="100000"/>
              </a:lnSpc>
            </a:pPr>
            <a:r>
              <a:rPr lang="en-US" sz="1200" dirty="0">
                <a:cs typeface="Arial" panose="020B0604020202020204" pitchFamily="34" charset="0"/>
              </a:rPr>
              <a:t>Budget - $444,000</a:t>
            </a:r>
          </a:p>
          <a:p>
            <a:pPr lvl="0">
              <a:lnSpc>
                <a:spcPct val="100000"/>
              </a:lnSpc>
            </a:pPr>
            <a:r>
              <a:rPr lang="en-US" sz="1400" dirty="0">
                <a:cs typeface="Arial" panose="020B0604020202020204" pitchFamily="34" charset="0"/>
              </a:rPr>
              <a:t>Administration</a:t>
            </a:r>
          </a:p>
          <a:p>
            <a:pPr lvl="1">
              <a:lnSpc>
                <a:spcPct val="100000"/>
              </a:lnSpc>
            </a:pPr>
            <a:r>
              <a:rPr lang="en-US" sz="1200" dirty="0">
                <a:cs typeface="Arial" panose="020B0604020202020204" pitchFamily="34" charset="0"/>
              </a:rPr>
              <a:t>Administering federal funds and ensuring compliance is a critical part of utilizing federal resources</a:t>
            </a:r>
          </a:p>
          <a:p>
            <a:pPr lvl="1">
              <a:lnSpc>
                <a:spcPct val="100000"/>
              </a:lnSpc>
            </a:pPr>
            <a:r>
              <a:rPr lang="en-US" sz="1200" dirty="0">
                <a:cs typeface="Arial" panose="020B0604020202020204" pitchFamily="34" charset="0"/>
              </a:rPr>
              <a:t>Budget - $705,000</a:t>
            </a:r>
          </a:p>
          <a:p>
            <a:pPr lvl="0">
              <a:lnSpc>
                <a:spcPct val="100000"/>
              </a:lnSpc>
            </a:pPr>
            <a:r>
              <a:rPr lang="en-US" sz="1400" dirty="0">
                <a:cs typeface="Arial" panose="020B0604020202020204" pitchFamily="34" charset="0"/>
              </a:rPr>
              <a:t>Economic Development</a:t>
            </a:r>
          </a:p>
          <a:p>
            <a:pPr lvl="1">
              <a:lnSpc>
                <a:spcPct val="100000"/>
              </a:lnSpc>
            </a:pPr>
            <a:r>
              <a:rPr lang="en-US" sz="1200" dirty="0">
                <a:cs typeface="Arial" panose="020B0604020202020204" pitchFamily="34" charset="0"/>
              </a:rPr>
              <a:t>May have </a:t>
            </a:r>
            <a:r>
              <a:rPr lang="en-US" sz="1200" dirty="0" smtClean="0">
                <a:cs typeface="Arial" panose="020B0604020202020204" pitchFamily="34" charset="0"/>
              </a:rPr>
              <a:t>projects that </a:t>
            </a:r>
            <a:r>
              <a:rPr lang="en-US" sz="1200" dirty="0">
                <a:cs typeface="Arial" panose="020B0604020202020204" pitchFamily="34" charset="0"/>
              </a:rPr>
              <a:t>help to support microenterprise development </a:t>
            </a:r>
            <a:r>
              <a:rPr lang="en-US" sz="1200" dirty="0" smtClean="0">
                <a:cs typeface="Arial" panose="020B0604020202020204" pitchFamily="34" charset="0"/>
              </a:rPr>
              <a:t>for </a:t>
            </a:r>
            <a:r>
              <a:rPr lang="en-US" sz="1200" dirty="0">
                <a:cs typeface="Arial" panose="020B0604020202020204" pitchFamily="34" charset="0"/>
              </a:rPr>
              <a:t>low- and moderate-income residents</a:t>
            </a:r>
          </a:p>
          <a:p>
            <a:pPr lvl="1">
              <a:lnSpc>
                <a:spcPct val="100000"/>
              </a:lnSpc>
            </a:pPr>
            <a:r>
              <a:rPr lang="en-US" sz="1200" dirty="0">
                <a:cs typeface="Arial" panose="020B0604020202020204" pitchFamily="34" charset="0"/>
              </a:rPr>
              <a:t>Budget -$41,500</a:t>
            </a:r>
          </a:p>
          <a:p>
            <a:pPr lvl="0"/>
            <a:endParaRPr lang="en-US" sz="1400" dirty="0"/>
          </a:p>
        </p:txBody>
      </p:sp>
    </p:spTree>
    <p:extLst>
      <p:ext uri="{BB962C8B-B14F-4D97-AF65-F5344CB8AC3E}">
        <p14:creationId xmlns:p14="http://schemas.microsoft.com/office/powerpoint/2010/main" val="9710214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462" y="514770"/>
            <a:ext cx="7779495" cy="661418"/>
          </a:xfrm>
        </p:spPr>
        <p:txBody>
          <a:bodyPr>
            <a:normAutofit/>
          </a:bodyPr>
          <a:lstStyle/>
          <a:p>
            <a:r>
              <a:rPr lang="en-US" dirty="0" smtClean="0"/>
              <a:t>Analysis of Impediments to Fair Housing</a:t>
            </a:r>
            <a:endParaRPr lang="en-US" dirty="0"/>
          </a:p>
        </p:txBody>
      </p:sp>
      <p:sp>
        <p:nvSpPr>
          <p:cNvPr id="4" name="Footer Placeholder 3"/>
          <p:cNvSpPr>
            <a:spLocks noGrp="1"/>
          </p:cNvSpPr>
          <p:nvPr>
            <p:ph type="ftr" sz="quarter" idx="11"/>
          </p:nvPr>
        </p:nvSpPr>
        <p:spPr/>
        <p:txBody>
          <a:bodyPr/>
          <a:lstStyle/>
          <a:p>
            <a:r>
              <a:rPr lang="en-US" dirty="0" smtClean="0"/>
              <a:t>Fair Housing</a:t>
            </a:r>
            <a:endParaRPr lang="en-US" dirty="0"/>
          </a:p>
        </p:txBody>
      </p:sp>
      <p:sp>
        <p:nvSpPr>
          <p:cNvPr id="5" name="Slide Number Placeholder 4"/>
          <p:cNvSpPr>
            <a:spLocks noGrp="1"/>
          </p:cNvSpPr>
          <p:nvPr>
            <p:ph type="sldNum" sz="quarter" idx="12"/>
          </p:nvPr>
        </p:nvSpPr>
        <p:spPr/>
        <p:txBody>
          <a:bodyPr/>
          <a:lstStyle/>
          <a:p>
            <a:fld id="{E34E1EF3-0CBB-CD43-9CB9-DAAF44B6EB69}" type="slidenum">
              <a:rPr lang="en-US" smtClean="0"/>
              <a:t>8</a:t>
            </a:fld>
            <a:endParaRPr lang="en-US"/>
          </a:p>
        </p:txBody>
      </p:sp>
      <p:sp>
        <p:nvSpPr>
          <p:cNvPr id="6" name="Content Placeholder 2"/>
          <p:cNvSpPr>
            <a:spLocks noGrp="1"/>
          </p:cNvSpPr>
          <p:nvPr>
            <p:ph sz="half" idx="1"/>
          </p:nvPr>
        </p:nvSpPr>
        <p:spPr>
          <a:xfrm>
            <a:off x="871989" y="1380516"/>
            <a:ext cx="10482333" cy="4990512"/>
          </a:xfrm>
        </p:spPr>
        <p:txBody>
          <a:bodyPr>
            <a:noAutofit/>
          </a:bodyPr>
          <a:lstStyle/>
          <a:p>
            <a:pPr lvl="0">
              <a:lnSpc>
                <a:spcPct val="120000"/>
              </a:lnSpc>
            </a:pPr>
            <a:r>
              <a:rPr lang="en-US" sz="1400" dirty="0" smtClean="0">
                <a:cs typeface="Arial" panose="020B0604020202020204" pitchFamily="34" charset="0"/>
              </a:rPr>
              <a:t>The </a:t>
            </a:r>
            <a:r>
              <a:rPr lang="en-US" sz="1400" dirty="0">
                <a:cs typeface="Arial" panose="020B0604020202020204" pitchFamily="34" charset="0"/>
              </a:rPr>
              <a:t>CDBG program contains a regulatory requirement to affirmatively further fair housing based upon HUD’s obligation under Section 808 of the Fair Housing Act</a:t>
            </a:r>
            <a:r>
              <a:rPr lang="en-US" sz="1400" dirty="0" smtClean="0">
                <a:cs typeface="Arial" panose="020B0604020202020204" pitchFamily="34" charset="0"/>
              </a:rPr>
              <a:t>.</a:t>
            </a:r>
          </a:p>
          <a:p>
            <a:pPr lvl="0">
              <a:lnSpc>
                <a:spcPct val="120000"/>
              </a:lnSpc>
            </a:pPr>
            <a:r>
              <a:rPr lang="en-US" sz="1400" dirty="0" smtClean="0">
                <a:cs typeface="Arial" panose="020B0604020202020204" pitchFamily="34" charset="0"/>
              </a:rPr>
              <a:t>As </a:t>
            </a:r>
            <a:r>
              <a:rPr lang="en-US" sz="1400" dirty="0">
                <a:cs typeface="Arial" panose="020B0604020202020204" pitchFamily="34" charset="0"/>
              </a:rPr>
              <a:t>a recipient of HUD CDBG Entitlement funds, the County is committed to affirmatively furthering fair housing choices for all residents. Although many issues that affect fair housing choice have been identified, the county is limited in resources and ability to impact all areas.</a:t>
            </a:r>
          </a:p>
          <a:p>
            <a:pPr lvl="0">
              <a:lnSpc>
                <a:spcPct val="120000"/>
              </a:lnSpc>
            </a:pPr>
            <a:r>
              <a:rPr lang="en-US" sz="1400" b="1" dirty="0">
                <a:cs typeface="Arial" panose="020B0604020202020204" pitchFamily="34" charset="0"/>
              </a:rPr>
              <a:t>IMPEDIMENT #1</a:t>
            </a:r>
            <a:r>
              <a:rPr lang="en-US" sz="1400" dirty="0">
                <a:cs typeface="Arial" panose="020B0604020202020204" pitchFamily="34" charset="0"/>
              </a:rPr>
              <a:t> – Limited English Proficiency</a:t>
            </a:r>
          </a:p>
          <a:p>
            <a:pPr lvl="1">
              <a:lnSpc>
                <a:spcPct val="120000"/>
              </a:lnSpc>
            </a:pPr>
            <a:r>
              <a:rPr lang="en-US" sz="1200" dirty="0">
                <a:cs typeface="Arial" panose="020B0604020202020204" pitchFamily="34" charset="0"/>
              </a:rPr>
              <a:t>Provide consistent and even Fair Housing services, outreach, and support to all citizens and program applicants.</a:t>
            </a:r>
          </a:p>
          <a:p>
            <a:pPr lvl="1">
              <a:lnSpc>
                <a:spcPct val="120000"/>
              </a:lnSpc>
            </a:pPr>
            <a:r>
              <a:rPr lang="en-US" sz="1200" dirty="0">
                <a:cs typeface="Arial" panose="020B0604020202020204" pitchFamily="34" charset="0"/>
              </a:rPr>
              <a:t>Develop a Language Assistance Plan (LAP). Expand Davis County’s HUD-funded programs’ outreach to include Spanish translation and outreach to Spanish-speaking citizens</a:t>
            </a:r>
          </a:p>
          <a:p>
            <a:pPr lvl="0">
              <a:lnSpc>
                <a:spcPct val="120000"/>
              </a:lnSpc>
            </a:pPr>
            <a:r>
              <a:rPr lang="en-US" sz="1400" b="1" dirty="0">
                <a:cs typeface="Arial" panose="020B0604020202020204" pitchFamily="34" charset="0"/>
              </a:rPr>
              <a:t>IMPEDIMENT #2</a:t>
            </a:r>
            <a:r>
              <a:rPr lang="en-US" sz="1400" dirty="0">
                <a:cs typeface="Arial" panose="020B0604020202020204" pitchFamily="34" charset="0"/>
              </a:rPr>
              <a:t> – Lack Familiarity with Fair Housing Act</a:t>
            </a:r>
          </a:p>
          <a:p>
            <a:pPr lvl="1">
              <a:lnSpc>
                <a:spcPct val="120000"/>
              </a:lnSpc>
            </a:pPr>
            <a:r>
              <a:rPr lang="en-US" sz="1200" dirty="0">
                <a:cs typeface="Arial" panose="020B0604020202020204" pitchFamily="34" charset="0"/>
              </a:rPr>
              <a:t>Increase awareness and compliance with Fair Housing laws</a:t>
            </a:r>
          </a:p>
          <a:p>
            <a:pPr lvl="0">
              <a:lnSpc>
                <a:spcPct val="120000"/>
              </a:lnSpc>
            </a:pPr>
            <a:r>
              <a:rPr lang="en-US" sz="1400" b="1" dirty="0">
                <a:cs typeface="Arial" panose="020B0604020202020204" pitchFamily="34" charset="0"/>
              </a:rPr>
              <a:t>IMPEDIMENT #3</a:t>
            </a:r>
            <a:r>
              <a:rPr lang="en-US" sz="1400" dirty="0">
                <a:cs typeface="Arial" panose="020B0604020202020204" pitchFamily="34" charset="0"/>
              </a:rPr>
              <a:t> – Lack of informational and outreach activities</a:t>
            </a:r>
          </a:p>
          <a:p>
            <a:pPr lvl="1">
              <a:lnSpc>
                <a:spcPct val="120000"/>
              </a:lnSpc>
            </a:pPr>
            <a:r>
              <a:rPr lang="en-US" sz="1200" dirty="0">
                <a:cs typeface="Arial" panose="020B0604020202020204" pitchFamily="34" charset="0"/>
              </a:rPr>
              <a:t>Increase informational and outreach activities in Davis County</a:t>
            </a:r>
          </a:p>
          <a:p>
            <a:pPr lvl="0">
              <a:lnSpc>
                <a:spcPct val="120000"/>
              </a:lnSpc>
            </a:pPr>
            <a:r>
              <a:rPr lang="en-US" sz="1400" b="1" dirty="0">
                <a:cs typeface="Arial" panose="020B0604020202020204" pitchFamily="34" charset="0"/>
              </a:rPr>
              <a:t>IMPEDIMENT #4</a:t>
            </a:r>
            <a:r>
              <a:rPr lang="en-US" sz="1400" dirty="0">
                <a:cs typeface="Arial" panose="020B0604020202020204" pitchFamily="34" charset="0"/>
              </a:rPr>
              <a:t> – Lack of record maintenance of fair housing activities</a:t>
            </a:r>
          </a:p>
          <a:p>
            <a:pPr lvl="1">
              <a:lnSpc>
                <a:spcPct val="120000"/>
              </a:lnSpc>
            </a:pPr>
            <a:r>
              <a:rPr lang="en-US" sz="1200" dirty="0">
                <a:cs typeface="Arial" panose="020B0604020202020204" pitchFamily="34" charset="0"/>
              </a:rPr>
              <a:t>Improve record keeping and reporting of fair housing activities</a:t>
            </a:r>
          </a:p>
          <a:p>
            <a:pPr lvl="0"/>
            <a:endParaRPr lang="en-US" sz="900" dirty="0"/>
          </a:p>
        </p:txBody>
      </p:sp>
    </p:spTree>
    <p:extLst>
      <p:ext uri="{BB962C8B-B14F-4D97-AF65-F5344CB8AC3E}">
        <p14:creationId xmlns:p14="http://schemas.microsoft.com/office/powerpoint/2010/main" val="27044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 calcmode="lin" valueType="num">
                                      <p:cBhvr additive="base">
                                        <p:cTn id="1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 calcmode="lin" valueType="num">
                                      <p:cBhvr additive="base">
                                        <p:cTn id="1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 calcmode="lin" valueType="num">
                                      <p:cBhvr additive="base">
                                        <p:cTn id="2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 calcmode="lin" valueType="num">
                                      <p:cBhvr additive="base">
                                        <p:cTn id="3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 calcmode="lin" valueType="num">
                                      <p:cBhvr additive="base">
                                        <p:cTn id="3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9" end="9"/>
                                            </p:txEl>
                                          </p:spTgt>
                                        </p:tgtEl>
                                        <p:attrNameLst>
                                          <p:attrName>style.visibility</p:attrName>
                                        </p:attrNameLst>
                                      </p:cBhvr>
                                      <p:to>
                                        <p:strVal val="visible"/>
                                      </p:to>
                                    </p:set>
                                    <p:anim calcmode="lin" valueType="num">
                                      <p:cBhvr additive="base">
                                        <p:cTn id="41"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
                                            <p:txEl>
                                              <p:pRg st="10" end="10"/>
                                            </p:txEl>
                                          </p:spTgt>
                                        </p:tgtEl>
                                        <p:attrNameLst>
                                          <p:attrName>style.visibility</p:attrName>
                                        </p:attrNameLst>
                                      </p:cBhvr>
                                      <p:to>
                                        <p:strVal val="visible"/>
                                      </p:to>
                                    </p:set>
                                    <p:anim calcmode="lin" valueType="num">
                                      <p:cBhvr additive="base">
                                        <p:cTn id="45"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203269" y="514920"/>
            <a:ext cx="5163050" cy="6199389"/>
          </a:xfrm>
          <a:prstGeom prst="rect">
            <a:avLst/>
          </a:prstGeom>
          <a:ln>
            <a:noFill/>
          </a:ln>
          <a:effectLst>
            <a:outerShdw blurRad="190500" algn="tl" rotWithShape="0">
              <a:srgbClr val="000000">
                <a:alpha val="70000"/>
              </a:srgbClr>
            </a:outerShdw>
          </a:effectLst>
        </p:spPr>
      </p:pic>
      <p:sp>
        <p:nvSpPr>
          <p:cNvPr id="14" name="Content Placeholder 13"/>
          <p:cNvSpPr>
            <a:spLocks noGrp="1"/>
          </p:cNvSpPr>
          <p:nvPr>
            <p:ph sz="half" idx="2"/>
          </p:nvPr>
        </p:nvSpPr>
        <p:spPr>
          <a:xfrm>
            <a:off x="2203270" y="123330"/>
            <a:ext cx="5163050" cy="721402"/>
          </a:xfrm>
        </p:spPr>
        <p:txBody>
          <a:bodyPr>
            <a:normAutofit/>
          </a:bodyPr>
          <a:lstStyle/>
          <a:p>
            <a:pPr marL="0" indent="0" algn="ctr">
              <a:buNone/>
            </a:pPr>
            <a:r>
              <a:rPr lang="en-US" dirty="0" smtClean="0"/>
              <a:t>CDBG Eligible Area 2024</a:t>
            </a:r>
            <a:endParaRPr lang="en-US" dirty="0"/>
          </a:p>
        </p:txBody>
      </p:sp>
      <p:sp>
        <p:nvSpPr>
          <p:cNvPr id="5" name="Slide Number Placeholder 4">
            <a:extLst>
              <a:ext uri="{FF2B5EF4-FFF2-40B4-BE49-F238E27FC236}">
                <a16:creationId xmlns="" xmlns:a16="http://schemas.microsoft.com/office/drawing/2014/main" id="{5B44F3F4-436A-D947-B6F7-6F22F263E240}"/>
              </a:ext>
            </a:extLst>
          </p:cNvPr>
          <p:cNvSpPr>
            <a:spLocks noGrp="1"/>
          </p:cNvSpPr>
          <p:nvPr>
            <p:ph type="sldNum" sz="quarter" idx="12"/>
          </p:nvPr>
        </p:nvSpPr>
        <p:spPr/>
        <p:txBody>
          <a:bodyPr/>
          <a:lstStyle/>
          <a:p>
            <a:fld id="{E34E1EF3-0CBB-CD43-9CB9-DAAF44B6EB69}" type="slidenum">
              <a:rPr lang="en-US" smtClean="0"/>
              <a:t>9</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4537" y="5683672"/>
            <a:ext cx="822240" cy="822240"/>
          </a:xfrm>
          <a:prstGeom prst="rect">
            <a:avLst/>
          </a:prstGeom>
        </p:spPr>
      </p:pic>
      <p:sp>
        <p:nvSpPr>
          <p:cNvPr id="6" name="TextBox 5"/>
          <p:cNvSpPr txBox="1"/>
          <p:nvPr/>
        </p:nvSpPr>
        <p:spPr>
          <a:xfrm>
            <a:off x="7698119" y="1352456"/>
            <a:ext cx="3884022" cy="4524315"/>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Eligible Areas:</a:t>
            </a:r>
          </a:p>
          <a:p>
            <a:r>
              <a:rPr lang="en-US" dirty="0" smtClean="0">
                <a:latin typeface="Arial" panose="020B0604020202020204" pitchFamily="34" charset="0"/>
                <a:cs typeface="Arial" panose="020B0604020202020204" pitchFamily="34" charset="0"/>
              </a:rPr>
              <a:t>Bountiful</a:t>
            </a:r>
          </a:p>
          <a:p>
            <a:r>
              <a:rPr lang="en-US" dirty="0" smtClean="0">
                <a:latin typeface="Arial" panose="020B0604020202020204" pitchFamily="34" charset="0"/>
                <a:cs typeface="Arial" panose="020B0604020202020204" pitchFamily="34" charset="0"/>
              </a:rPr>
              <a:t>Centerville</a:t>
            </a:r>
          </a:p>
          <a:p>
            <a:r>
              <a:rPr lang="en-US" dirty="0" smtClean="0">
                <a:latin typeface="Arial" panose="020B0604020202020204" pitchFamily="34" charset="0"/>
                <a:cs typeface="Arial" panose="020B0604020202020204" pitchFamily="34" charset="0"/>
              </a:rPr>
              <a:t>Clinton</a:t>
            </a:r>
          </a:p>
          <a:p>
            <a:r>
              <a:rPr lang="en-US" dirty="0" smtClean="0">
                <a:latin typeface="Arial" panose="020B0604020202020204" pitchFamily="34" charset="0"/>
                <a:cs typeface="Arial" panose="020B0604020202020204" pitchFamily="34" charset="0"/>
              </a:rPr>
              <a:t>Farmington</a:t>
            </a:r>
          </a:p>
          <a:p>
            <a:r>
              <a:rPr lang="en-US" dirty="0" smtClean="0">
                <a:latin typeface="Arial" panose="020B0604020202020204" pitchFamily="34" charset="0"/>
                <a:cs typeface="Arial" panose="020B0604020202020204" pitchFamily="34" charset="0"/>
              </a:rPr>
              <a:t>Fruit Heights</a:t>
            </a:r>
          </a:p>
          <a:p>
            <a:r>
              <a:rPr lang="en-US" dirty="0" smtClean="0">
                <a:latin typeface="Arial" panose="020B0604020202020204" pitchFamily="34" charset="0"/>
                <a:cs typeface="Arial" panose="020B0604020202020204" pitchFamily="34" charset="0"/>
              </a:rPr>
              <a:t>Kaysville</a:t>
            </a:r>
          </a:p>
          <a:p>
            <a:r>
              <a:rPr lang="en-US" dirty="0" smtClean="0">
                <a:latin typeface="Arial" panose="020B0604020202020204" pitchFamily="34" charset="0"/>
                <a:cs typeface="Arial" panose="020B0604020202020204" pitchFamily="34" charset="0"/>
              </a:rPr>
              <a:t>North Salt Lake</a:t>
            </a:r>
          </a:p>
          <a:p>
            <a:r>
              <a:rPr lang="en-US" dirty="0" smtClean="0">
                <a:latin typeface="Arial" panose="020B0604020202020204" pitchFamily="34" charset="0"/>
                <a:cs typeface="Arial" panose="020B0604020202020204" pitchFamily="34" charset="0"/>
              </a:rPr>
              <a:t>South Weber</a:t>
            </a:r>
          </a:p>
          <a:p>
            <a:r>
              <a:rPr lang="en-US" dirty="0" smtClean="0">
                <a:latin typeface="Arial" panose="020B0604020202020204" pitchFamily="34" charset="0"/>
                <a:cs typeface="Arial" panose="020B0604020202020204" pitchFamily="34" charset="0"/>
              </a:rPr>
              <a:t>Sunset </a:t>
            </a:r>
          </a:p>
          <a:p>
            <a:r>
              <a:rPr lang="en-US" dirty="0" smtClean="0">
                <a:latin typeface="Arial" panose="020B0604020202020204" pitchFamily="34" charset="0"/>
                <a:cs typeface="Arial" panose="020B0604020202020204" pitchFamily="34" charset="0"/>
              </a:rPr>
              <a:t>Syracuse</a:t>
            </a:r>
          </a:p>
          <a:p>
            <a:r>
              <a:rPr lang="en-US" dirty="0" smtClean="0">
                <a:latin typeface="Arial" panose="020B0604020202020204" pitchFamily="34" charset="0"/>
                <a:cs typeface="Arial" panose="020B0604020202020204" pitchFamily="34" charset="0"/>
              </a:rPr>
              <a:t>West Bountiful</a:t>
            </a:r>
          </a:p>
          <a:p>
            <a:r>
              <a:rPr lang="en-US" dirty="0" smtClean="0">
                <a:latin typeface="Arial" panose="020B0604020202020204" pitchFamily="34" charset="0"/>
                <a:cs typeface="Arial" panose="020B0604020202020204" pitchFamily="34" charset="0"/>
              </a:rPr>
              <a:t>West Point</a:t>
            </a:r>
          </a:p>
          <a:p>
            <a:r>
              <a:rPr lang="en-US" dirty="0" smtClean="0">
                <a:latin typeface="Arial" panose="020B0604020202020204" pitchFamily="34" charset="0"/>
                <a:cs typeface="Arial" panose="020B0604020202020204" pitchFamily="34" charset="0"/>
              </a:rPr>
              <a:t>Woods Cross</a:t>
            </a:r>
          </a:p>
          <a:p>
            <a:r>
              <a:rPr lang="en-US" dirty="0" smtClean="0">
                <a:latin typeface="Arial" panose="020B0604020202020204" pitchFamily="34" charset="0"/>
                <a:cs typeface="Arial" panose="020B0604020202020204" pitchFamily="34" charset="0"/>
              </a:rPr>
              <a:t>Unincorporated Davis County</a:t>
            </a:r>
          </a:p>
          <a:p>
            <a:endParaRPr lang="en-US" dirty="0"/>
          </a:p>
        </p:txBody>
      </p:sp>
      <p:sp>
        <p:nvSpPr>
          <p:cNvPr id="3" name="TextBox 2"/>
          <p:cNvSpPr txBox="1"/>
          <p:nvPr/>
        </p:nvSpPr>
        <p:spPr>
          <a:xfrm>
            <a:off x="9570720" y="5886994"/>
            <a:ext cx="2307771"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Davis County Map</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3983747"/>
      </p:ext>
    </p:extLst>
  </p:cSld>
  <p:clrMapOvr>
    <a:masterClrMapping/>
  </p:clrMapOvr>
  <p:timing>
    <p:tnLst>
      <p:par>
        <p:cTn id="1" dur="indefinite" restart="never" nodeType="tmRoot"/>
      </p:par>
    </p:tnLst>
  </p:timing>
</p:sld>
</file>

<file path=ppt/theme/theme1.xml><?xml version="1.0" encoding="utf-8"?>
<a:theme xmlns:a="http://schemas.openxmlformats.org/drawingml/2006/main" name="Davis County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avis County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9389</TotalTime>
  <Words>3538</Words>
  <Application>Microsoft Office PowerPoint</Application>
  <PresentationFormat>Widescreen</PresentationFormat>
  <Paragraphs>405</Paragraphs>
  <Slides>29</Slides>
  <Notes>24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29</vt:i4>
      </vt:variant>
    </vt:vector>
  </HeadingPairs>
  <TitlesOfParts>
    <vt:vector size="34" baseType="lpstr">
      <vt:lpstr>Arial</vt:lpstr>
      <vt:lpstr>Calibri</vt:lpstr>
      <vt:lpstr>Roboto</vt:lpstr>
      <vt:lpstr>Davis County theme</vt:lpstr>
      <vt:lpstr>1_Davis County theme</vt:lpstr>
      <vt:lpstr>Davis County CDBG Annual Training</vt:lpstr>
      <vt:lpstr>PY24 CDBG Grants</vt:lpstr>
      <vt:lpstr>Welcome</vt:lpstr>
      <vt:lpstr>Overview – Community Development Block Grant  </vt:lpstr>
      <vt:lpstr>CDBG 2024 Program Year</vt:lpstr>
      <vt:lpstr>Available Funding and Project Types</vt:lpstr>
      <vt:lpstr>2021-2025 Consolidated Plan Priorities</vt:lpstr>
      <vt:lpstr>Analysis of Impediments to Fair Housing</vt:lpstr>
      <vt:lpstr>PowerPoint Presentation</vt:lpstr>
      <vt:lpstr>Program Requirements</vt:lpstr>
      <vt:lpstr>National Objectives </vt:lpstr>
      <vt:lpstr>National Objectives (cont.)</vt:lpstr>
      <vt:lpstr>Income Limits FY23</vt:lpstr>
      <vt:lpstr>Matrix Codes </vt:lpstr>
      <vt:lpstr>CDBG Public Facilities and Infrastructure</vt:lpstr>
      <vt:lpstr>CDBG Home Ownership &amp; Rehab</vt:lpstr>
      <vt:lpstr>CDBG Public Services </vt:lpstr>
      <vt:lpstr>Quarterly Reporting </vt:lpstr>
      <vt:lpstr>Reporting in Neighborly</vt:lpstr>
      <vt:lpstr>Environmental Review </vt:lpstr>
      <vt:lpstr>2 CFR Part 200</vt:lpstr>
      <vt:lpstr>Lead Safe Home Requirements (LSHR)</vt:lpstr>
      <vt:lpstr>Labor Requirements</vt:lpstr>
      <vt:lpstr>Universal Relocation Assistance Policies Act of 1970</vt:lpstr>
      <vt:lpstr>Build America, Buy America Act (BABA)</vt:lpstr>
      <vt:lpstr>Invoicing</vt:lpstr>
      <vt:lpstr>Grant Application (Neighborly)</vt:lpstr>
      <vt:lpstr>Budget </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Creative Intern</dc:creator>
  <cp:lastModifiedBy>Ryan Steinbeigle</cp:lastModifiedBy>
  <cp:revision>171</cp:revision>
  <cp:lastPrinted>2019-08-08T20:11:14Z</cp:lastPrinted>
  <dcterms:created xsi:type="dcterms:W3CDTF">2019-08-08T17:14:48Z</dcterms:created>
  <dcterms:modified xsi:type="dcterms:W3CDTF">2023-11-28T15:47:38Z</dcterms:modified>
</cp:coreProperties>
</file>